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389" r:id="rId4"/>
    <p:sldId id="261" r:id="rId5"/>
    <p:sldId id="262" r:id="rId6"/>
    <p:sldId id="263" r:id="rId7"/>
    <p:sldId id="266" r:id="rId8"/>
    <p:sldId id="393" r:id="rId9"/>
    <p:sldId id="456" r:id="rId10"/>
    <p:sldId id="409" r:id="rId11"/>
    <p:sldId id="486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8" r:id="rId21"/>
    <p:sldId id="469" r:id="rId22"/>
    <p:sldId id="470" r:id="rId23"/>
    <p:sldId id="471" r:id="rId24"/>
    <p:sldId id="472" r:id="rId25"/>
    <p:sldId id="473" r:id="rId26"/>
    <p:sldId id="474" r:id="rId27"/>
    <p:sldId id="475" r:id="rId28"/>
    <p:sldId id="476" r:id="rId29"/>
    <p:sldId id="477" r:id="rId30"/>
    <p:sldId id="478" r:id="rId31"/>
    <p:sldId id="479" r:id="rId32"/>
    <p:sldId id="480" r:id="rId33"/>
    <p:sldId id="481" r:id="rId34"/>
    <p:sldId id="482" r:id="rId35"/>
    <p:sldId id="483" r:id="rId36"/>
    <p:sldId id="484" r:id="rId37"/>
    <p:sldId id="485" r:id="rId38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FF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9395" autoAdjust="0"/>
  </p:normalViewPr>
  <p:slideViewPr>
    <p:cSldViewPr>
      <p:cViewPr varScale="1">
        <p:scale>
          <a:sx n="111" d="100"/>
          <a:sy n="111" d="100"/>
        </p:scale>
        <p:origin x="153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ile-server\Disk\12%20-%20&#1069;&#1050;&#1054;&#1053;&#1054;&#1052;&#1048;&#1050;&#1040;\&#1055;&#1056;&#1054;&#1043;&#1053;&#1054;&#1047;%20&#1057;&#1054;&#1062;&#1048;&#1040;&#1051;&#1068;&#1053;&#1054;-&#1069;&#1050;&#1054;&#1053;&#1054;&#1052;&#1048;&#1063;&#1045;&#1057;&#1050;&#1054;&#1043;&#1054;%20&#1056;&#1040;&#1047;&#1042;&#1048;&#1058;&#1048;&#1071;\&#1055;&#1088;&#1086;&#1075;&#1085;&#1086;&#1079;%20&#1085;&#1072;%202024-2026%20&#1075;&#1086;&#1076;&#1099;\&#1082;%20&#1041;&#1102;&#1076;&#1078;&#1077;&#1090;&#1091;\&#1044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server\Disk\12%20-%20&#1069;&#1050;&#1054;&#1053;&#1054;&#1052;&#1048;&#1050;&#1040;\&#1055;&#1056;&#1054;&#1043;&#1053;&#1054;&#1047;%20&#1057;&#1054;&#1062;&#1048;&#1040;&#1051;&#1068;&#1053;&#1054;-&#1069;&#1050;&#1054;&#1053;&#1054;&#1052;&#1048;&#1063;&#1045;&#1057;&#1050;&#1054;&#1043;&#1054;%20&#1056;&#1040;&#1047;&#1042;&#1048;&#1058;&#1048;&#1071;\&#1055;&#1088;&#1086;&#1075;&#1085;&#1086;&#1079;%20&#1085;&#1072;%202024-2026%20&#1075;&#1086;&#1076;&#1099;\&#1082;%20&#1041;&#1102;&#1076;&#1078;&#1077;&#1090;&#1091;\&#1044;&#1080;&#1072;&#1075;&#1088;&#1072;&#1084;&#1084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server\Disk\12%20-%20&#1069;&#1050;&#1054;&#1053;&#1054;&#1052;&#1048;&#1050;&#1040;\&#1055;&#1056;&#1054;&#1043;&#1053;&#1054;&#1047;%20&#1057;&#1054;&#1062;&#1048;&#1040;&#1051;&#1068;&#1053;&#1054;-&#1069;&#1050;&#1054;&#1053;&#1054;&#1052;&#1048;&#1063;&#1045;&#1057;&#1050;&#1054;&#1043;&#1054;%20&#1056;&#1040;&#1047;&#1042;&#1048;&#1058;&#1048;&#1071;\&#1055;&#1088;&#1086;&#1075;&#1085;&#1086;&#1079;%20&#1085;&#1072;%202024-2026%20&#1075;&#1086;&#1076;&#1099;\&#1082;%20&#1041;&#1102;&#1076;&#1078;&#1077;&#1090;&#1091;\&#1044;&#1080;&#1072;&#1075;&#1088;&#1072;&#1084;&#1084;&#109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server\Disk\12%20-%20&#1069;&#1050;&#1054;&#1053;&#1054;&#1052;&#1048;&#1050;&#1040;\&#1055;&#1056;&#1054;&#1043;&#1053;&#1054;&#1047;%20&#1057;&#1054;&#1062;&#1048;&#1040;&#1051;&#1068;&#1053;&#1054;-&#1069;&#1050;&#1054;&#1053;&#1054;&#1052;&#1048;&#1063;&#1045;&#1057;&#1050;&#1054;&#1043;&#1054;%20&#1056;&#1040;&#1047;&#1042;&#1048;&#1058;&#1048;&#1071;\&#1055;&#1088;&#1086;&#1075;&#1085;&#1086;&#1079;%20&#1085;&#1072;%202024-2026%20&#1075;&#1086;&#1076;&#1099;\&#1082;%20&#1041;&#1102;&#1076;&#1078;&#1077;&#1090;&#1091;\&#1044;&#1080;&#1072;&#1075;&#1088;&#1072;&#1084;&#1084;&#109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765499041377578E-2"/>
          <c:y val="9.6324291057551872E-2"/>
          <c:w val="0.89865176088636811"/>
          <c:h val="0.738211741522956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Лист4!$C$2</c:f>
              <c:strCache>
                <c:ptCount val="1"/>
                <c:pt idx="0">
                  <c:v>консервативный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-5.42372842751162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FC-4E48-9F22-885F30F93FCB}"/>
                </c:ext>
              </c:extLst>
            </c:dLbl>
            <c:dLbl>
              <c:idx val="2"/>
              <c:layout>
                <c:manualLayout>
                  <c:x val="-5.4237284275116563E-3"/>
                  <c:y val="-8.2687325042247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FC-4E48-9F22-885F30F93FCB}"/>
                </c:ext>
              </c:extLst>
            </c:dLbl>
            <c:dLbl>
              <c:idx val="3"/>
              <c:layout>
                <c:manualLayout>
                  <c:x val="-7.2316379033490075E-3"/>
                  <c:y val="-3.19531486388720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FC-4E48-9F22-885F30F93FCB}"/>
                </c:ext>
              </c:extLst>
            </c:dLbl>
            <c:dLbl>
              <c:idx val="4"/>
              <c:layout>
                <c:manualLayout>
                  <c:x val="0"/>
                  <c:y val="6.6252579351157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FC-4E48-9F22-885F30F93FCB}"/>
                </c:ext>
              </c:extLst>
            </c:dLbl>
            <c:dLbl>
              <c:idx val="5"/>
              <c:layout>
                <c:manualLayout>
                  <c:x val="0"/>
                  <c:y val="9.93788690267365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FC-4E48-9F22-885F30F93F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Лист4!$A$11:$A$15</c:f>
              <c:strCache>
                <c:ptCount val="5"/>
                <c:pt idx="0">
                  <c:v>2022 (отчёт)</c:v>
                </c:pt>
                <c:pt idx="1">
                  <c:v>2023 (оценка)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Лист4!$C$11:$C$15</c:f>
              <c:numCache>
                <c:formatCode>General</c:formatCode>
                <c:ptCount val="5"/>
                <c:pt idx="2">
                  <c:v>11915.6</c:v>
                </c:pt>
                <c:pt idx="3">
                  <c:v>12368.4</c:v>
                </c:pt>
                <c:pt idx="4">
                  <c:v>13011.5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FC-4E48-9F22-885F30F93FCB}"/>
            </c:ext>
          </c:extLst>
        </c:ser>
        <c:ser>
          <c:idx val="2"/>
          <c:order val="1"/>
          <c:tx>
            <c:strRef>
              <c:f>Лист4!$D$2</c:f>
              <c:strCache>
                <c:ptCount val="1"/>
                <c:pt idx="0">
                  <c:v>базовый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76FC-4E48-9F22-885F30F93FC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76FC-4E48-9F22-885F30F93FCB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76FC-4E48-9F22-885F30F93FCB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76FC-4E48-9F22-885F30F93FCB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76FC-4E48-9F22-885F30F93FCB}"/>
              </c:ext>
            </c:extLst>
          </c:dPt>
          <c:dLbls>
            <c:dLbl>
              <c:idx val="0"/>
              <c:layout>
                <c:manualLayout>
                  <c:x val="-3.6158189516744539E-3"/>
                  <c:y val="6.6252579351157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FC-4E48-9F22-885F30F93FCB}"/>
                </c:ext>
              </c:extLst>
            </c:dLbl>
            <c:dLbl>
              <c:idx val="1"/>
              <c:layout>
                <c:manualLayout>
                  <c:x val="3.6158189516744374E-3"/>
                  <c:y val="9.4182997449275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6FC-4E48-9F22-885F30F93FCB}"/>
                </c:ext>
              </c:extLst>
            </c:dLbl>
            <c:dLbl>
              <c:idx val="2"/>
              <c:layout>
                <c:manualLayout>
                  <c:x val="0"/>
                  <c:y val="3.78317878310705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6FC-4E48-9F22-885F30F93FCB}"/>
                </c:ext>
              </c:extLst>
            </c:dLbl>
            <c:dLbl>
              <c:idx val="3"/>
              <c:layout>
                <c:manualLayout>
                  <c:x val="1.8079094758371524E-3"/>
                  <c:y val="6.6252579351157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6FC-4E48-9F22-885F30F93FCB}"/>
                </c:ext>
              </c:extLst>
            </c:dLbl>
            <c:dLbl>
              <c:idx val="4"/>
              <c:layout>
                <c:manualLayout>
                  <c:x val="-1.8079094758372187E-3"/>
                  <c:y val="3.3126289675578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6FC-4E48-9F22-885F30F93F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Лист4!$A$11:$A$15</c:f>
              <c:strCache>
                <c:ptCount val="5"/>
                <c:pt idx="0">
                  <c:v>2022 (отчёт)</c:v>
                </c:pt>
                <c:pt idx="1">
                  <c:v>2023 (оценка)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Лист4!$D$11:$D$15</c:f>
              <c:numCache>
                <c:formatCode>General</c:formatCode>
                <c:ptCount val="5"/>
                <c:pt idx="0" formatCode="0.0">
                  <c:v>9483.1</c:v>
                </c:pt>
                <c:pt idx="1">
                  <c:v>11636.3</c:v>
                </c:pt>
                <c:pt idx="2" formatCode="0.0">
                  <c:v>12450.8</c:v>
                </c:pt>
                <c:pt idx="3" formatCode="0.0">
                  <c:v>13521.6</c:v>
                </c:pt>
                <c:pt idx="4">
                  <c:v>14900.8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6FC-4E48-9F22-885F30F93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34043840"/>
        <c:axId val="434041216"/>
      </c:barChart>
      <c:catAx>
        <c:axId val="43404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041216"/>
        <c:crosses val="autoZero"/>
        <c:auto val="1"/>
        <c:lblAlgn val="ctr"/>
        <c:lblOffset val="100"/>
        <c:noMultiLvlLbl val="0"/>
      </c:catAx>
      <c:valAx>
        <c:axId val="43404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04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38093949481795"/>
          <c:y val="3.1454826628254398E-2"/>
          <c:w val="0.87905350965609286"/>
          <c:h val="0.8005299153390346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Лист4!$C$48</c:f>
              <c:strCache>
                <c:ptCount val="1"/>
                <c:pt idx="0">
                  <c:v>консервативный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-1.087428993219792E-2"/>
                  <c:y val="-2.5678092298901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6B-4E68-8455-A9836898BF54}"/>
                </c:ext>
              </c:extLst>
            </c:dLbl>
            <c:dLbl>
              <c:idx val="3"/>
              <c:layout>
                <c:manualLayout>
                  <c:x val="-1.4812331630102721E-2"/>
                  <c:y val="-2.4571515801360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6B-4E68-8455-A9836898BF54}"/>
                </c:ext>
              </c:extLst>
            </c:dLbl>
            <c:dLbl>
              <c:idx val="4"/>
              <c:layout>
                <c:manualLayout>
                  <c:x val="-1.0058552723346272E-2"/>
                  <c:y val="9.940796624725682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6B-4E68-8455-A9836898B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Лист4!$A$52:$A$56</c:f>
              <c:strCache>
                <c:ptCount val="5"/>
                <c:pt idx="0">
                  <c:v>2022г. (отчёт)</c:v>
                </c:pt>
                <c:pt idx="1">
                  <c:v>2023г. (оценка)</c:v>
                </c:pt>
                <c:pt idx="2">
                  <c:v>2024г. (прогноз)</c:v>
                </c:pt>
                <c:pt idx="3">
                  <c:v>2025г. (прогноз)</c:v>
                </c:pt>
                <c:pt idx="4">
                  <c:v>2026г. (прогноз)</c:v>
                </c:pt>
              </c:strCache>
            </c:strRef>
          </c:cat>
          <c:val>
            <c:numRef>
              <c:f>Лист4!$C$52:$C$56</c:f>
              <c:numCache>
                <c:formatCode>General</c:formatCode>
                <c:ptCount val="5"/>
                <c:pt idx="2" formatCode="#\ ##0.0">
                  <c:v>357.3</c:v>
                </c:pt>
                <c:pt idx="3" formatCode="#\ ##0.0">
                  <c:v>251.1</c:v>
                </c:pt>
                <c:pt idx="4" formatCode="#\ ##0.0">
                  <c:v>184.5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6B-4E68-8455-A9836898BF54}"/>
            </c:ext>
          </c:extLst>
        </c:ser>
        <c:ser>
          <c:idx val="3"/>
          <c:order val="1"/>
          <c:tx>
            <c:strRef>
              <c:f>Лист4!$D$48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C6B-4E68-8455-A9836898BF5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6C6B-4E68-8455-A9836898BF54}"/>
              </c:ext>
            </c:extLst>
          </c:dPt>
          <c:dLbls>
            <c:dLbl>
              <c:idx val="2"/>
              <c:layout>
                <c:manualLayout>
                  <c:x val="7.2225008451070579E-3"/>
                  <c:y val="-1.5737295674174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C6B-4E68-8455-A9836898BF54}"/>
                </c:ext>
              </c:extLst>
            </c:dLbl>
            <c:dLbl>
              <c:idx val="3"/>
              <c:layout>
                <c:manualLayout>
                  <c:x val="6.3041759953855418E-3"/>
                  <c:y val="-3.1198713551178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6B-4E68-8455-A9836898BF54}"/>
                </c:ext>
              </c:extLst>
            </c:dLbl>
            <c:dLbl>
              <c:idx val="4"/>
              <c:layout>
                <c:manualLayout>
                  <c:x val="9.507557813513208E-3"/>
                  <c:y val="7.8962356168045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C6B-4E68-8455-A9836898B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Лист4!$A$52:$A$56</c:f>
              <c:strCache>
                <c:ptCount val="5"/>
                <c:pt idx="0">
                  <c:v>2022г. (отчёт)</c:v>
                </c:pt>
                <c:pt idx="1">
                  <c:v>2023г. (оценка)</c:v>
                </c:pt>
                <c:pt idx="2">
                  <c:v>2024г. (прогноз)</c:v>
                </c:pt>
                <c:pt idx="3">
                  <c:v>2025г. (прогноз)</c:v>
                </c:pt>
                <c:pt idx="4">
                  <c:v>2026г. (прогноз)</c:v>
                </c:pt>
              </c:strCache>
            </c:strRef>
          </c:cat>
          <c:val>
            <c:numRef>
              <c:f>Лист4!$D$52:$D$56</c:f>
              <c:numCache>
                <c:formatCode>General</c:formatCode>
                <c:ptCount val="5"/>
                <c:pt idx="0">
                  <c:v>665.4</c:v>
                </c:pt>
                <c:pt idx="1">
                  <c:v>492.8</c:v>
                </c:pt>
                <c:pt idx="2">
                  <c:v>361.9</c:v>
                </c:pt>
                <c:pt idx="3">
                  <c:v>255.8</c:v>
                </c:pt>
                <c:pt idx="4">
                  <c:v>190.1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C6B-4E68-8455-A9836898B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63206384"/>
        <c:axId val="563211304"/>
      </c:barChart>
      <c:catAx>
        <c:axId val="56320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211304"/>
        <c:crosses val="autoZero"/>
        <c:auto val="1"/>
        <c:lblAlgn val="ctr"/>
        <c:lblOffset val="100"/>
        <c:noMultiLvlLbl val="0"/>
      </c:catAx>
      <c:valAx>
        <c:axId val="563211304"/>
        <c:scaling>
          <c:orientation val="minMax"/>
          <c:max val="7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20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Лист4!$C$48</c:f>
              <c:strCache>
                <c:ptCount val="1"/>
                <c:pt idx="0">
                  <c:v>консервативный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-1.1232798781833928E-2"/>
                  <c:y val="-3.76116540450447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A9-4A07-89C2-95919F691975}"/>
                </c:ext>
              </c:extLst>
            </c:dLbl>
            <c:dLbl>
              <c:idx val="3"/>
              <c:layout>
                <c:manualLayout>
                  <c:x val="-6.7396792691003576E-3"/>
                  <c:y val="3.7611654045043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A9-4A07-89C2-95919F691975}"/>
                </c:ext>
              </c:extLst>
            </c:dLbl>
            <c:dLbl>
              <c:idx val="4"/>
              <c:layout>
                <c:manualLayout>
                  <c:x val="-4.4931195127335712E-3"/>
                  <c:y val="3.7611654045044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A9-4A07-89C2-95919F6919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Лист4!$A$63:$A$67</c:f>
              <c:strCache>
                <c:ptCount val="5"/>
                <c:pt idx="0">
                  <c:v>2022г. (отчёт)</c:v>
                </c:pt>
                <c:pt idx="1">
                  <c:v>2023г. (оценка)</c:v>
                </c:pt>
                <c:pt idx="2">
                  <c:v>2024г. (прогноз)</c:v>
                </c:pt>
                <c:pt idx="3">
                  <c:v>2025г. (прогноз)</c:v>
                </c:pt>
                <c:pt idx="4">
                  <c:v>2026г. (прогноз)</c:v>
                </c:pt>
              </c:strCache>
            </c:strRef>
          </c:cat>
          <c:val>
            <c:numRef>
              <c:f>Лист4!$C$63:$C$67</c:f>
              <c:numCache>
                <c:formatCode>General</c:formatCode>
                <c:ptCount val="5"/>
                <c:pt idx="2" formatCode="#\ ##0.0">
                  <c:v>68.900000000000006</c:v>
                </c:pt>
                <c:pt idx="3" formatCode="#\ ##0.0">
                  <c:v>67.2</c:v>
                </c:pt>
                <c:pt idx="4" formatCode="#\ ##0.0">
                  <c:v>70.2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A9-4A07-89C2-95919F691975}"/>
            </c:ext>
          </c:extLst>
        </c:ser>
        <c:ser>
          <c:idx val="3"/>
          <c:order val="1"/>
          <c:tx>
            <c:strRef>
              <c:f>Лист4!$D$48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4EA9-4A07-89C2-95919F69197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4EA9-4A07-89C2-95919F691975}"/>
              </c:ext>
            </c:extLst>
          </c:dPt>
          <c:dLbls>
            <c:dLbl>
              <c:idx val="2"/>
              <c:layout>
                <c:manualLayout>
                  <c:x val="4.4931195127334888E-3"/>
                  <c:y val="3.7611654045044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A9-4A07-89C2-95919F691975}"/>
                </c:ext>
              </c:extLst>
            </c:dLbl>
            <c:dLbl>
              <c:idx val="3"/>
              <c:layout>
                <c:manualLayout>
                  <c:x val="4.4931195127334064E-3"/>
                  <c:y val="1.1283496213513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A9-4A07-89C2-95919F691975}"/>
                </c:ext>
              </c:extLst>
            </c:dLbl>
            <c:dLbl>
              <c:idx val="4"/>
              <c:layout>
                <c:manualLayout>
                  <c:x val="1.1232798781833763E-2"/>
                  <c:y val="7.52233080900890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A9-4A07-89C2-95919F6919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Лист4!$A$63:$A$67</c:f>
              <c:strCache>
                <c:ptCount val="5"/>
                <c:pt idx="0">
                  <c:v>2022г. (отчёт)</c:v>
                </c:pt>
                <c:pt idx="1">
                  <c:v>2023г. (оценка)</c:v>
                </c:pt>
                <c:pt idx="2">
                  <c:v>2024г. (прогноз)</c:v>
                </c:pt>
                <c:pt idx="3">
                  <c:v>2025г. (прогноз)</c:v>
                </c:pt>
                <c:pt idx="4">
                  <c:v>2026г. (прогноз)</c:v>
                </c:pt>
              </c:strCache>
            </c:strRef>
          </c:cat>
          <c:val>
            <c:numRef>
              <c:f>Лист4!$D$63:$D$67</c:f>
              <c:numCache>
                <c:formatCode>#\ ##0.0</c:formatCode>
                <c:ptCount val="5"/>
                <c:pt idx="0">
                  <c:v>324</c:v>
                </c:pt>
                <c:pt idx="1">
                  <c:v>70</c:v>
                </c:pt>
                <c:pt idx="2">
                  <c:v>69.7</c:v>
                </c:pt>
                <c:pt idx="3">
                  <c:v>67.400000000000006</c:v>
                </c:pt>
                <c:pt idx="4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EA9-4A07-89C2-95919F691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36919464"/>
        <c:axId val="536926352"/>
      </c:barChart>
      <c:catAx>
        <c:axId val="53691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6926352"/>
        <c:crosses val="autoZero"/>
        <c:auto val="1"/>
        <c:lblAlgn val="ctr"/>
        <c:lblOffset val="100"/>
        <c:noMultiLvlLbl val="0"/>
      </c:catAx>
      <c:valAx>
        <c:axId val="536926352"/>
        <c:scaling>
          <c:orientation val="minMax"/>
          <c:max val="3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691946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06401166146364E-2"/>
          <c:y val="3.4402393249230945E-2"/>
          <c:w val="0.9202908371161822"/>
          <c:h val="0.783197014903051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Лист4!$C$212</c:f>
              <c:strCache>
                <c:ptCount val="1"/>
                <c:pt idx="0">
                  <c:v>консервативный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FD3E-4F82-86CB-493B37E37A1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FD3E-4F82-86CB-493B37E37A1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FD3E-4F82-86CB-493B37E37A1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FD3E-4F82-86CB-493B37E37A1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FD3E-4F82-86CB-493B37E37A10}"/>
              </c:ext>
            </c:extLst>
          </c:dPt>
          <c:dLbls>
            <c:dLbl>
              <c:idx val="2"/>
              <c:layout>
                <c:manualLayout>
                  <c:x val="-3.1134039279640247E-5"/>
                  <c:y val="-3.2763551614871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3E-4F82-86CB-493B37E37A10}"/>
                </c:ext>
              </c:extLst>
            </c:dLbl>
            <c:dLbl>
              <c:idx val="3"/>
              <c:layout>
                <c:manualLayout>
                  <c:x val="5.4237284275116563E-3"/>
                  <c:y val="-2.455675946489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3E-4F82-86CB-493B37E37A10}"/>
                </c:ext>
              </c:extLst>
            </c:dLbl>
            <c:dLbl>
              <c:idx val="4"/>
              <c:layout>
                <c:manualLayout>
                  <c:x val="-1.8079094758372187E-3"/>
                  <c:y val="8.2858873410054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3E-4F82-86CB-493B37E37A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Лист4!$A$216:$A$220</c:f>
              <c:strCache>
                <c:ptCount val="5"/>
                <c:pt idx="0">
                  <c:v>2022г. (отчёт)</c:v>
                </c:pt>
                <c:pt idx="1">
                  <c:v>2023г. (прогноз)</c:v>
                </c:pt>
                <c:pt idx="2">
                  <c:v>2024г. (прогноз)</c:v>
                </c:pt>
                <c:pt idx="3">
                  <c:v>2025г. (прогноз)</c:v>
                </c:pt>
                <c:pt idx="4">
                  <c:v>2025г. (прогноз)</c:v>
                </c:pt>
              </c:strCache>
            </c:strRef>
          </c:cat>
          <c:val>
            <c:numRef>
              <c:f>Лист4!$C$216:$C$220</c:f>
              <c:numCache>
                <c:formatCode>General</c:formatCode>
                <c:ptCount val="5"/>
                <c:pt idx="2" formatCode="#\ ##0.0">
                  <c:v>23.2</c:v>
                </c:pt>
                <c:pt idx="3" formatCode="#\ ##0.0">
                  <c:v>23.1</c:v>
                </c:pt>
                <c:pt idx="4" formatCode="#\ ##0.0">
                  <c:v>22.9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3E-4F82-86CB-493B37E37A10}"/>
            </c:ext>
          </c:extLst>
        </c:ser>
        <c:ser>
          <c:idx val="3"/>
          <c:order val="1"/>
          <c:tx>
            <c:strRef>
              <c:f>Лист4!$D$212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C-FD3E-4F82-86CB-493B37E37A1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E-FD3E-4F82-86CB-493B37E37A10}"/>
              </c:ext>
            </c:extLst>
          </c:dPt>
          <c:dLbls>
            <c:dLbl>
              <c:idx val="2"/>
              <c:layout>
                <c:manualLayout>
                  <c:x val="5.423694451986605E-3"/>
                  <c:y val="5.878736190721751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D3E-4F82-86CB-493B37E37A10}"/>
                </c:ext>
              </c:extLst>
            </c:dLbl>
            <c:dLbl>
              <c:idx val="3"/>
              <c:layout>
                <c:manualLayout>
                  <c:x val="3.3352520590098651E-3"/>
                  <c:y val="8.10276549184500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D3E-4F82-86CB-493B37E37A10}"/>
                </c:ext>
              </c:extLst>
            </c:dLbl>
            <c:dLbl>
              <c:idx val="4"/>
              <c:layout>
                <c:manualLayout>
                  <c:x val="-2.119576432256313E-3"/>
                  <c:y val="3.67057392385145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D3E-4F82-86CB-493B37E37A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Лист4!$A$216:$A$220</c:f>
              <c:strCache>
                <c:ptCount val="5"/>
                <c:pt idx="0">
                  <c:v>2022г. (отчёт)</c:v>
                </c:pt>
                <c:pt idx="1">
                  <c:v>2023г. (прогноз)</c:v>
                </c:pt>
                <c:pt idx="2">
                  <c:v>2024г. (прогноз)</c:v>
                </c:pt>
                <c:pt idx="3">
                  <c:v>2025г. (прогноз)</c:v>
                </c:pt>
                <c:pt idx="4">
                  <c:v>2025г. (прогноз)</c:v>
                </c:pt>
              </c:strCache>
            </c:strRef>
          </c:cat>
          <c:val>
            <c:numRef>
              <c:f>Лист4!$D$216:$D$220</c:f>
              <c:numCache>
                <c:formatCode>0.0</c:formatCode>
                <c:ptCount val="5"/>
                <c:pt idx="0" formatCode="General">
                  <c:v>23.7</c:v>
                </c:pt>
                <c:pt idx="1">
                  <c:v>23.5</c:v>
                </c:pt>
                <c:pt idx="2">
                  <c:v>23.3</c:v>
                </c:pt>
                <c:pt idx="3">
                  <c:v>23.2</c:v>
                </c:pt>
                <c:pt idx="4">
                  <c:v>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D3E-4F82-86CB-493B37E37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34043840"/>
        <c:axId val="434041216"/>
      </c:barChart>
      <c:catAx>
        <c:axId val="43404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041216"/>
        <c:crosses val="autoZero"/>
        <c:auto val="1"/>
        <c:lblAlgn val="ctr"/>
        <c:lblOffset val="100"/>
        <c:noMultiLvlLbl val="0"/>
      </c:catAx>
      <c:valAx>
        <c:axId val="4340412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04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69680056601509"/>
          <c:y val="0.14956774959436775"/>
          <c:w val="0.81201734603310083"/>
          <c:h val="0.8145701954841966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dLbls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2025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1086.7</c:v>
                </c:pt>
                <c:pt idx="1">
                  <c:v>1065.9000000000001</c:v>
                </c:pt>
                <c:pt idx="2" formatCode="General">
                  <c:v>1036.8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57-4D8F-884B-49D9D53137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3505558625484659E-2"/>
                  <c:y val="-2.6533810969787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57-4D8F-884B-49D9D5313793}"/>
                </c:ext>
              </c:extLst>
            </c:dLbl>
            <c:dLbl>
              <c:idx val="1"/>
              <c:layout>
                <c:manualLayout>
                  <c:x val="-4.48756298149229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57-4D8F-884B-49D9D5313793}"/>
                </c:ext>
              </c:extLst>
            </c:dLbl>
            <c:dLbl>
              <c:idx val="2"/>
              <c:layout>
                <c:manualLayout>
                  <c:x val="-4.66016155770350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57-4D8F-884B-49D9D5313793}"/>
                </c:ext>
              </c:extLst>
            </c:dLbl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2025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395</c:v>
                </c:pt>
                <c:pt idx="1">
                  <c:v>366.7</c:v>
                </c:pt>
                <c:pt idx="2" formatCode="0.0">
                  <c:v>328.7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57-4D8F-884B-49D9D5313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451904"/>
        <c:axId val="22678528"/>
      </c:barChart>
      <c:valAx>
        <c:axId val="226785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3451904"/>
        <c:crosses val="autoZero"/>
        <c:crossBetween val="between"/>
      </c:valAx>
      <c:catAx>
        <c:axId val="23451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678528"/>
        <c:crosses val="autoZero"/>
        <c:auto val="1"/>
        <c:lblAlgn val="ctr"/>
        <c:lblOffset val="100"/>
        <c:noMultiLvlLbl val="0"/>
      </c:cat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84624429575298"/>
          <c:y val="0.1163589092806914"/>
          <c:w val="0.81201734603310083"/>
          <c:h val="0.845125537179095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5.4053839326452333E-3"/>
                  <c:y val="-2.77775833589966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0D-4B43-AE50-121935D7C84A}"/>
                </c:ext>
              </c:extLst>
            </c:dLbl>
            <c:dLbl>
              <c:idx val="1"/>
              <c:layout>
                <c:manualLayout>
                  <c:x val="-1.8017946442150758E-3"/>
                  <c:y val="-2.77775833589966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0D-4B43-AE50-121935D7C84A}"/>
                </c:ext>
              </c:extLst>
            </c:dLbl>
            <c:dLbl>
              <c:idx val="2"/>
              <c:layout>
                <c:manualLayout>
                  <c:x val="-3.4179670101728392E-3"/>
                  <c:y val="-1.17329587121365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0D-4B43-AE50-121935D7C84A}"/>
                </c:ext>
              </c:extLst>
            </c:dLbl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2025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369.1</c:v>
                </c:pt>
                <c:pt idx="1">
                  <c:v>341.1</c:v>
                </c:pt>
                <c:pt idx="2">
                  <c:v>303.10000000000002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0D-4B43-AE50-121935D7C8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2025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25.9</c:v>
                </c:pt>
                <c:pt idx="1">
                  <c:v>25.5</c:v>
                </c:pt>
                <c:pt idx="2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10D-4B43-AE50-121935D7C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7955968"/>
        <c:axId val="23505920"/>
      </c:barChart>
      <c:valAx>
        <c:axId val="23505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955968"/>
        <c:crosses val="autoZero"/>
        <c:crossBetween val="between"/>
      </c:valAx>
      <c:catAx>
        <c:axId val="279559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505920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t"/>
      <c:layout>
        <c:manualLayout>
          <c:xMode val="edge"/>
          <c:yMode val="edge"/>
          <c:x val="6.4001969921788665E-2"/>
          <c:y val="1.6666576131353684E-2"/>
          <c:w val="0.93076738859517893"/>
          <c:h val="7.709722941571736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72246804326445E-2"/>
          <c:y val="9.4705443698732284E-3"/>
          <c:w val="0.89830704335603895"/>
          <c:h val="0.608121737509321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alpha val="99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1"/>
            <c:showVal val="1"/>
            <c:showCatName val="0"/>
            <c:showSerName val="1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2026г.</c:v>
                </c:pt>
                <c:pt idx="1">
                  <c:v>2025г.</c:v>
                </c:pt>
                <c:pt idx="2">
                  <c:v>2024г.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76.502130439075529</c:v>
                </c:pt>
                <c:pt idx="1">
                  <c:v>75.479231266414132</c:v>
                </c:pt>
                <c:pt idx="2">
                  <c:v>73.361144581979289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0A-4422-9A27-32F8E99B97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>
                  <a:tint val="40000"/>
                  <a:hueOff val="0"/>
                  <a:satOff val="0"/>
                  <a:lumOff val="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2026г.</c:v>
                </c:pt>
                <c:pt idx="1">
                  <c:v>2025г.</c:v>
                </c:pt>
                <c:pt idx="2">
                  <c:v>2024г.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9.2789925795401906</c:v>
                </c:pt>
                <c:pt idx="1">
                  <c:v>9.3738153872166823</c:v>
                </c:pt>
                <c:pt idx="2">
                  <c:v>9.8383052786601901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0A-4422-9A27-32F8E99B97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2026г.</c:v>
                </c:pt>
                <c:pt idx="1">
                  <c:v>2025г.</c:v>
                </c:pt>
                <c:pt idx="2">
                  <c:v>2024г.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4.0920126889609589</c:v>
                </c:pt>
                <c:pt idx="1">
                  <c:v>4.3907374529904741</c:v>
                </c:pt>
                <c:pt idx="2">
                  <c:v>4.8797482990713359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0A-4422-9A27-32F8E99B979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использования муниципального имущества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610250737463126E-3"/>
                  <c:y val="-2.3676360924683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725663716814152E-2"/>
                      <c:h val="3.96935123042505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FD4-4DB6-AE46-F729A7D9E678}"/>
                </c:ext>
              </c:extLst>
            </c:dLbl>
            <c:dLbl>
              <c:idx val="1"/>
              <c:layout>
                <c:manualLayout>
                  <c:x val="-1.5609636184857423E-3"/>
                  <c:y val="-2.36763609246830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D4-4DB6-AE46-F729A7D9E678}"/>
                </c:ext>
              </c:extLst>
            </c:dLbl>
            <c:dLbl>
              <c:idx val="2"/>
              <c:layout>
                <c:manualLayout>
                  <c:x val="-3.121865781711029E-3"/>
                  <c:y val="-2.84115398956002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725663716814152E-2"/>
                      <c:h val="2.07524235645040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FD4-4DB6-AE46-F729A7D9E6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2026г.</c:v>
                </c:pt>
                <c:pt idx="1">
                  <c:v>2025г.</c:v>
                </c:pt>
                <c:pt idx="2">
                  <c:v>2024г.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3.4899706067763914</c:v>
                </c:pt>
                <c:pt idx="1">
                  <c:v>3.6754017797486096</c:v>
                </c:pt>
                <c:pt idx="2">
                  <c:v>4.0073757622229529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0A-4422-9A27-32F8E99B979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2026г.</c:v>
                </c:pt>
                <c:pt idx="1">
                  <c:v>2025г.</c:v>
                </c:pt>
                <c:pt idx="2">
                  <c:v>2024г.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2.8086858115036115</c:v>
                </c:pt>
                <c:pt idx="1">
                  <c:v>2.9709747709862255</c:v>
                </c:pt>
                <c:pt idx="2">
                  <c:v>3.2217232020058177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0A-4422-9A27-32F8E99B979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219272369713701E-3"/>
                  <c:y val="-3.78821774794929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0A-4422-9A27-32F8E99B9790}"/>
                </c:ext>
              </c:extLst>
            </c:dLbl>
            <c:dLbl>
              <c:idx val="1"/>
              <c:layout>
                <c:manualLayout>
                  <c:x val="-3.1219272369715991E-3"/>
                  <c:y val="-3.78821774794929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0A-4422-9A27-32F8E99B9790}"/>
                </c:ext>
              </c:extLst>
            </c:dLbl>
            <c:dLbl>
              <c:idx val="2"/>
              <c:layout>
                <c:manualLayout>
                  <c:x val="-3.121927236971488E-3"/>
                  <c:y val="-3.6698359433258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725663716814152E-2"/>
                      <c:h val="4.67964205816554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FD4-4DB6-AE46-F729A7D9E6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2026г.</c:v>
                </c:pt>
                <c:pt idx="1">
                  <c:v>2025г.</c:v>
                </c:pt>
                <c:pt idx="2">
                  <c:v>2024г.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2.3274065860061928</c:v>
                </c:pt>
                <c:pt idx="1">
                  <c:v>2.507083813996362</c:v>
                </c:pt>
                <c:pt idx="2">
                  <c:v>2.7972517374423389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0A-4422-9A27-32F8E99B979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Прочие доходы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170599803343279E-2"/>
                  <c:y val="-1.1838180462341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D4-4DB6-AE46-F729A7D9E678}"/>
                </c:ext>
              </c:extLst>
            </c:dLbl>
            <c:dLbl>
              <c:idx val="1"/>
              <c:layout>
                <c:manualLayout>
                  <c:x val="1.5609636184857424E-2"/>
                  <c:y val="2.36763609246830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D4-4DB6-AE46-F729A7D9E678}"/>
                </c:ext>
              </c:extLst>
            </c:dLbl>
            <c:dLbl>
              <c:idx val="2"/>
              <c:layout>
                <c:manualLayout>
                  <c:x val="1.8731563421828908E-2"/>
                  <c:y val="-7.1029082774049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847590953785646E-2"/>
                      <c:h val="3.96935123042505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FD4-4DB6-AE46-F729A7D9E6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2026г.</c:v>
                </c:pt>
                <c:pt idx="1">
                  <c:v>2025г.</c:v>
                </c:pt>
                <c:pt idx="2">
                  <c:v>2024г.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1.5008012881371382</c:v>
                </c:pt>
                <c:pt idx="1">
                  <c:v>1.6054826947673864</c:v>
                </c:pt>
                <c:pt idx="2">
                  <c:v>1.8944511386180789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D4-4DB6-AE46-F729A7D9E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13728"/>
        <c:axId val="100921728"/>
      </c:barChart>
      <c:catAx>
        <c:axId val="100313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0921728"/>
        <c:crosses val="autoZero"/>
        <c:auto val="1"/>
        <c:lblAlgn val="ctr"/>
        <c:lblOffset val="100"/>
        <c:noMultiLvlLbl val="0"/>
      </c:catAx>
      <c:valAx>
        <c:axId val="10092172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003137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75"/>
      <c:rotY val="82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8247892454667637E-4"/>
          <c:w val="1"/>
          <c:h val="0.984056516304553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млн.руб.</c:v>
                </c:pt>
              </c:strCache>
            </c:strRef>
          </c:tx>
          <c:dPt>
            <c:idx val="1"/>
            <c:bubble3D val="0"/>
            <c:explosion val="20"/>
            <c:extLst>
              <c:ext xmlns:c16="http://schemas.microsoft.com/office/drawing/2014/chart" uri="{C3380CC4-5D6E-409C-BE32-E72D297353CC}">
                <c16:uniqueId val="{00000000-A4FC-4794-9EFA-56CFA7C0BB40}"/>
              </c:ext>
            </c:extLst>
          </c:dPt>
          <c:dLbls>
            <c:dLbl>
              <c:idx val="0"/>
              <c:layout>
                <c:manualLayout>
                  <c:x val="-6.9922572178477693E-2"/>
                  <c:y val="-4.3765634700925544E-2"/>
                </c:manualLayout>
              </c:layout>
              <c:tx>
                <c:rich>
                  <a:bodyPr/>
                  <a:lstStyle/>
                  <a:p>
                    <a:r>
                      <a:rPr lang="ru-RU" sz="1900" b="1" baseline="0" dirty="0" smtClean="0"/>
                      <a:t>Расходы в рамках муниципальных программ</a:t>
                    </a:r>
                    <a:r>
                      <a:rPr lang="ru-RU" sz="1900" b="1" baseline="0" dirty="0"/>
                      <a:t>
</a:t>
                    </a:r>
                    <a:r>
                      <a:rPr lang="ru-RU" sz="1900" b="1" baseline="0" dirty="0" smtClean="0"/>
                      <a:t>95,1%</a:t>
                    </a:r>
                    <a:endParaRPr lang="ru-RU" sz="1900" b="1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FC-4794-9EFA-56CFA7C0BB40}"/>
                </c:ext>
              </c:extLst>
            </c:dLbl>
            <c:dLbl>
              <c:idx val="1"/>
              <c:layout>
                <c:manualLayout>
                  <c:x val="2.9431758530183802E-2"/>
                  <c:y val="-0.18406170385509177"/>
                </c:manualLayout>
              </c:layout>
              <c:tx>
                <c:rich>
                  <a:bodyPr/>
                  <a:lstStyle/>
                  <a:p>
                    <a:r>
                      <a:rPr lang="ru-RU" sz="1850" dirty="0" err="1" smtClean="0"/>
                      <a:t>Непрограммные</a:t>
                    </a:r>
                    <a:r>
                      <a:rPr lang="ru-RU" sz="1850" dirty="0" smtClean="0"/>
                      <a:t> </a:t>
                    </a:r>
                    <a:r>
                      <a:rPr lang="ru-RU" sz="1850" dirty="0"/>
                      <a:t>расходы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4,9%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FC-4794-9EFA-56CFA7C0BB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900" b="1" baseline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 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1339.2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FC-4794-9EFA-56CFA7C0BB4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290845886442668"/>
          <c:y val="0.38871473354231995"/>
          <c:w val="0.5573580533024336"/>
          <c:h val="0.29937304075235133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4745">
              <a:solidFill>
                <a:srgbClr val="000000"/>
              </a:solidFill>
              <a:prstDash val="solid"/>
            </a:ln>
          </c:spPr>
          <c:explosion val="16"/>
          <c:dPt>
            <c:idx val="1"/>
            <c:bubble3D val="0"/>
            <c:spPr>
              <a:solidFill>
                <a:srgbClr val="993366"/>
              </a:solidFill>
              <a:ln w="1474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9953-49B9-8218-491D9D87CEC5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474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953-49B9-8218-491D9D87CEC5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474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9953-49B9-8218-491D9D87CEC5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474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953-49B9-8218-491D9D87CEC5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474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9953-49B9-8218-491D9D87CEC5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474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953-49B9-8218-491D9D87CEC5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474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9953-49B9-8218-491D9D87CEC5}"/>
              </c:ext>
            </c:extLst>
          </c:dPt>
          <c:dPt>
            <c:idx val="8"/>
            <c:bubble3D val="0"/>
            <c:spPr>
              <a:solidFill>
                <a:srgbClr val="000080"/>
              </a:solidFill>
              <a:ln w="1474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9953-49B9-8218-491D9D87CEC5}"/>
              </c:ext>
            </c:extLst>
          </c:dPt>
          <c:dLbls>
            <c:dLbl>
              <c:idx val="0"/>
              <c:layout>
                <c:manualLayout>
                  <c:x val="-0.16679614178962798"/>
                  <c:y val="-6.8904922809845642E-2"/>
                </c:manualLayout>
              </c:layout>
              <c:tx>
                <c:rich>
                  <a:bodyPr/>
                  <a:lstStyle/>
                  <a:p>
                    <a:pPr>
                      <a:defRPr sz="1391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391" baseline="0" dirty="0" err="1"/>
                      <a:t>О</a:t>
                    </a:r>
                    <a:r>
                      <a:rPr lang="ru-RU" dirty="0" err="1"/>
                      <a:t>бщегосударст</a:t>
                    </a:r>
                    <a:r>
                      <a:rPr lang="ru-RU" dirty="0"/>
                      <a:t>-венные вопросы </a:t>
                    </a:r>
                    <a:r>
                      <a:rPr lang="ru-RU" dirty="0" smtClean="0"/>
                      <a:t>8,3% 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(112,7 </a:t>
                    </a:r>
                    <a:r>
                      <a:rPr lang="ru-RU" dirty="0"/>
                      <a:t>млн.руб.)</a:t>
                    </a:r>
                  </a:p>
                </c:rich>
              </c:tx>
              <c:spPr>
                <a:noFill/>
                <a:ln w="2949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953-49B9-8218-491D9D87CEC5}"/>
                </c:ext>
              </c:extLst>
            </c:dLbl>
            <c:dLbl>
              <c:idx val="1"/>
              <c:layout>
                <c:manualLayout>
                  <c:x val="-5.1150589166918059E-2"/>
                  <c:y val="-6.1532643065286129E-2"/>
                </c:manualLayout>
              </c:layout>
              <c:tx>
                <c:rich>
                  <a:bodyPr/>
                  <a:lstStyle/>
                  <a:p>
                    <a:pPr>
                      <a:defRPr sz="1391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391" baseline="0" dirty="0" err="1"/>
                      <a:t>Н</a:t>
                    </a:r>
                    <a:r>
                      <a:rPr lang="ru-RU" dirty="0" err="1"/>
                      <a:t>ац</a:t>
                    </a:r>
                    <a:r>
                      <a:rPr lang="ru-RU" dirty="0"/>
                      <a:t>. безопасность и </a:t>
                    </a:r>
                    <a:r>
                      <a:rPr lang="ru-RU" dirty="0" err="1"/>
                      <a:t>правоохранит</a:t>
                    </a:r>
                    <a:r>
                      <a:rPr lang="ru-RU" dirty="0"/>
                      <a:t>. деятельность </a:t>
                    </a:r>
                    <a:r>
                      <a:rPr lang="ru-RU" dirty="0" smtClean="0"/>
                      <a:t>0,2% 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(2,2 </a:t>
                    </a:r>
                    <a:r>
                      <a:rPr lang="ru-RU" dirty="0"/>
                      <a:t>млн.руб.)</a:t>
                    </a:r>
                  </a:p>
                </c:rich>
              </c:tx>
              <c:spPr>
                <a:noFill/>
                <a:ln w="2949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53-49B9-8218-491D9D87CEC5}"/>
                </c:ext>
              </c:extLst>
            </c:dLbl>
            <c:dLbl>
              <c:idx val="2"/>
              <c:layout>
                <c:manualLayout>
                  <c:x val="0.18989136594533482"/>
                  <c:y val="-0.10908782851727902"/>
                </c:manualLayout>
              </c:layout>
              <c:tx>
                <c:rich>
                  <a:bodyPr/>
                  <a:lstStyle/>
                  <a:p>
                    <a:pPr>
                      <a:defRPr sz="1391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391" baseline="0" dirty="0"/>
                      <a:t>Н</a:t>
                    </a:r>
                    <a:r>
                      <a:rPr lang="ru-RU" dirty="0"/>
                      <a:t>ациональная экономика </a:t>
                    </a:r>
                    <a:r>
                      <a:rPr lang="ru-RU" dirty="0" smtClean="0"/>
                      <a:t>3,2%</a:t>
                    </a:r>
                    <a:r>
                      <a:rPr lang="ru-RU" dirty="0"/>
                      <a:t>
 </a:t>
                    </a:r>
                    <a:r>
                      <a:rPr lang="ru-RU" dirty="0" smtClean="0"/>
                      <a:t>(43,7 </a:t>
                    </a:r>
                    <a:r>
                      <a:rPr lang="ru-RU" dirty="0"/>
                      <a:t>млн.руб.)</a:t>
                    </a:r>
                  </a:p>
                </c:rich>
              </c:tx>
              <c:spPr>
                <a:noFill/>
                <a:ln w="2949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53-49B9-8218-491D9D87CEC5}"/>
                </c:ext>
              </c:extLst>
            </c:dLbl>
            <c:dLbl>
              <c:idx val="3"/>
              <c:layout>
                <c:manualLayout>
                  <c:x val="0.1039012705404353"/>
                  <c:y val="4.213297827677648E-4"/>
                </c:manualLayout>
              </c:layout>
              <c:tx>
                <c:rich>
                  <a:bodyPr/>
                  <a:lstStyle/>
                  <a:p>
                    <a:pPr>
                      <a:defRPr sz="1391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391" baseline="0" dirty="0"/>
                      <a:t>Ж</a:t>
                    </a:r>
                    <a:r>
                      <a:rPr lang="ru-RU" dirty="0"/>
                      <a:t>КХ </a:t>
                    </a:r>
                    <a:r>
                      <a:rPr lang="ru-RU" dirty="0" smtClean="0"/>
                      <a:t>2,3%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(31,3 </a:t>
                    </a:r>
                    <a:r>
                      <a:rPr lang="ru-RU" dirty="0"/>
                      <a:t>млн.руб.)</a:t>
                    </a:r>
                  </a:p>
                </c:rich>
              </c:tx>
              <c:spPr>
                <a:noFill/>
                <a:ln w="2949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53-49B9-8218-491D9D87CEC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53-49B9-8218-491D9D87CEC5}"/>
                </c:ext>
              </c:extLst>
            </c:dLbl>
            <c:dLbl>
              <c:idx val="5"/>
              <c:layout>
                <c:manualLayout>
                  <c:x val="6.2764506083274774E-2"/>
                  <c:y val="0.10818944881889764"/>
                </c:manualLayout>
              </c:layout>
              <c:tx>
                <c:rich>
                  <a:bodyPr/>
                  <a:lstStyle/>
                  <a:p>
                    <a:pPr>
                      <a:defRPr sz="1391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391" baseline="0" dirty="0"/>
                      <a:t>О</a:t>
                    </a:r>
                    <a:r>
                      <a:rPr lang="ru-RU" dirty="0"/>
                      <a:t>бразование </a:t>
                    </a:r>
                    <a:r>
                      <a:rPr lang="ru-RU" dirty="0" smtClean="0"/>
                      <a:t>48,2%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(658,7 </a:t>
                    </a:r>
                    <a:r>
                      <a:rPr lang="ru-RU" dirty="0"/>
                      <a:t>млн.руб.)</a:t>
                    </a:r>
                  </a:p>
                </c:rich>
              </c:tx>
              <c:spPr>
                <a:noFill/>
                <a:ln w="2949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53-49B9-8218-491D9D87CEC5}"/>
                </c:ext>
              </c:extLst>
            </c:dLbl>
            <c:dLbl>
              <c:idx val="6"/>
              <c:layout>
                <c:manualLayout>
                  <c:x val="-5.1656546124746051E-2"/>
                  <c:y val="0.14531124062248127"/>
                </c:manualLayout>
              </c:layout>
              <c:tx>
                <c:rich>
                  <a:bodyPr/>
                  <a:lstStyle/>
                  <a:p>
                    <a:pPr>
                      <a:defRPr sz="1391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/>
                      <a:t>Культура </a:t>
                    </a:r>
                    <a:r>
                      <a:rPr lang="ru-RU" dirty="0" smtClean="0"/>
                      <a:t>7,1% (96,3 </a:t>
                    </a:r>
                    <a:r>
                      <a:rPr lang="ru-RU" dirty="0"/>
                      <a:t>млн.руб.)</a:t>
                    </a:r>
                  </a:p>
                </c:rich>
              </c:tx>
              <c:numFmt formatCode="0%" sourceLinked="0"/>
              <c:spPr>
                <a:noFill/>
                <a:ln w="2949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53-49B9-8218-491D9D87CEC5}"/>
                </c:ext>
              </c:extLst>
            </c:dLbl>
            <c:dLbl>
              <c:idx val="7"/>
              <c:layout>
                <c:manualLayout>
                  <c:x val="-8.3058341478382702E-2"/>
                  <c:y val="1.4953344906689814E-2"/>
                </c:manualLayout>
              </c:layout>
              <c:tx>
                <c:rich>
                  <a:bodyPr/>
                  <a:lstStyle/>
                  <a:p>
                    <a:pPr>
                      <a:defRPr sz="1391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391" baseline="0" dirty="0"/>
                      <a:t>С</a:t>
                    </a:r>
                    <a:r>
                      <a:rPr lang="ru-RU" dirty="0"/>
                      <a:t>оциальная политика
</a:t>
                    </a:r>
                    <a:r>
                      <a:rPr lang="ru-RU" dirty="0" smtClean="0"/>
                      <a:t>20,3%  </a:t>
                    </a:r>
                    <a:r>
                      <a:rPr lang="ru-RU" dirty="0"/>
                      <a:t>
(</a:t>
                    </a:r>
                    <a:r>
                      <a:rPr lang="ru-RU" dirty="0" smtClean="0"/>
                      <a:t>276,9 </a:t>
                    </a:r>
                    <a:r>
                      <a:rPr lang="ru-RU" dirty="0"/>
                      <a:t>млн.руб.)      </a:t>
                    </a:r>
                  </a:p>
                </c:rich>
              </c:tx>
              <c:spPr>
                <a:noFill/>
                <a:ln w="2949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53-49B9-8218-491D9D87CEC5}"/>
                </c:ext>
              </c:extLst>
            </c:dLbl>
            <c:dLbl>
              <c:idx val="8"/>
              <c:layout>
                <c:manualLayout>
                  <c:x val="-0.21299777934433128"/>
                  <c:y val="-2.9377828755657514E-2"/>
                </c:manualLayout>
              </c:layout>
              <c:tx>
                <c:rich>
                  <a:bodyPr/>
                  <a:lstStyle/>
                  <a:p>
                    <a:pPr>
                      <a:defRPr sz="1391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391" baseline="0" dirty="0"/>
                      <a:t>Ф</a:t>
                    </a:r>
                    <a:r>
                      <a:rPr lang="ru-RU" dirty="0"/>
                      <a:t>изическая
культура и 
спорт
</a:t>
                    </a:r>
                    <a:r>
                      <a:rPr lang="ru-RU" dirty="0" smtClean="0"/>
                      <a:t>10,0% </a:t>
                    </a:r>
                    <a:r>
                      <a:rPr lang="ru-RU" dirty="0"/>
                      <a:t>
(</a:t>
                    </a:r>
                    <a:r>
                      <a:rPr lang="ru-RU" dirty="0" smtClean="0"/>
                      <a:t>32,8 </a:t>
                    </a:r>
                    <a:r>
                      <a:rPr lang="ru-RU" dirty="0"/>
                      <a:t>млн.руб.)</a:t>
                    </a:r>
                  </a:p>
                </c:rich>
              </c:tx>
              <c:spPr>
                <a:noFill/>
                <a:ln w="2949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53-49B9-8218-491D9D87CEC5}"/>
                </c:ext>
              </c:extLst>
            </c:dLbl>
            <c:numFmt formatCode="0%" sourceLinked="0"/>
            <c:spPr>
              <a:noFill/>
              <a:ln w="29492">
                <a:noFill/>
              </a:ln>
            </c:spPr>
            <c:txPr>
              <a:bodyPr/>
              <a:lstStyle/>
              <a:p>
                <a:pPr>
                  <a:defRPr sz="1389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Лист1!$A$1:$A$9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правоохранит.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средлы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Лист1!$B$1:$B$9</c:f>
              <c:numCache>
                <c:formatCode>General</c:formatCode>
                <c:ptCount val="9"/>
                <c:pt idx="0">
                  <c:v>73.400000000000006</c:v>
                </c:pt>
                <c:pt idx="1">
                  <c:v>3.5</c:v>
                </c:pt>
                <c:pt idx="2">
                  <c:v>50.3</c:v>
                </c:pt>
                <c:pt idx="3">
                  <c:v>77.900000000000006</c:v>
                </c:pt>
                <c:pt idx="4">
                  <c:v>2.9</c:v>
                </c:pt>
                <c:pt idx="5">
                  <c:v>549.9</c:v>
                </c:pt>
                <c:pt idx="6">
                  <c:v>82.6</c:v>
                </c:pt>
                <c:pt idx="7">
                  <c:v>262</c:v>
                </c:pt>
                <c:pt idx="8">
                  <c:v>32.800000000000004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953-49B9-8218-491D9D87CEC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82">
          <a:noFill/>
        </a:ln>
      </c:spPr>
    </c:plotArea>
    <c:plotVisOnly val="1"/>
    <c:dispBlanksAs val="zero"/>
    <c:showDLblsOverMax val="0"/>
  </c:chart>
  <c:spPr>
    <a:noFill/>
    <a:ln>
      <a:solidFill>
        <a:schemeClr val="accent1"/>
      </a:solidFill>
    </a:ln>
  </c:spPr>
  <c:txPr>
    <a:bodyPr/>
    <a:lstStyle/>
    <a:p>
      <a:pPr>
        <a:defRPr sz="929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886C0-A4E8-4920-83A5-BC96DC337EE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5B285A-09DB-488B-A469-CB3F6B457C4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2024г.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DD1F19-5954-4755-8A1B-9263A0181190}" type="parTrans" cxnId="{F43C5AAA-D8C9-4C6A-B3B1-5C1B03724B49}">
      <dgm:prSet/>
      <dgm:spPr/>
      <dgm:t>
        <a:bodyPr/>
        <a:lstStyle/>
        <a:p>
          <a:endParaRPr lang="ru-RU"/>
        </a:p>
      </dgm:t>
    </dgm:pt>
    <dgm:pt modelId="{013AE698-EF81-4F63-80DE-EA8B14F7670C}" type="sibTrans" cxnId="{F43C5AAA-D8C9-4C6A-B3B1-5C1B03724B49}">
      <dgm:prSet/>
      <dgm:spPr/>
      <dgm:t>
        <a:bodyPr/>
        <a:lstStyle/>
        <a:p>
          <a:endParaRPr lang="ru-RU"/>
        </a:p>
      </dgm:t>
    </dgm:pt>
    <dgm:pt modelId="{02237605-E75B-48D2-8EB2-CE8B45C6E8F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55,62 %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E7F17B-77CE-4788-9CC2-47251CBEF42D}" type="parTrans" cxnId="{C2C8BEF1-72AB-45FD-91B2-B112AFE47A00}">
      <dgm:prSet/>
      <dgm:spPr/>
      <dgm:t>
        <a:bodyPr/>
        <a:lstStyle/>
        <a:p>
          <a:endParaRPr lang="ru-RU"/>
        </a:p>
      </dgm:t>
    </dgm:pt>
    <dgm:pt modelId="{1B856DBC-159A-4B9F-A744-EF78E2FD16DB}" type="sibTrans" cxnId="{C2C8BEF1-72AB-45FD-91B2-B112AFE47A00}">
      <dgm:prSet/>
      <dgm:spPr/>
      <dgm:t>
        <a:bodyPr/>
        <a:lstStyle/>
        <a:p>
          <a:endParaRPr lang="ru-RU"/>
        </a:p>
      </dgm:t>
    </dgm:pt>
    <dgm:pt modelId="{BC1443A7-18C1-4119-9E44-F2280FD1F643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241,1 млн.руб.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4BE8B2-9DAE-4FF0-AAD8-E42AB5214C73}" type="parTrans" cxnId="{0C57EA9B-DF41-4A76-AB03-404C333372D6}">
      <dgm:prSet/>
      <dgm:spPr/>
      <dgm:t>
        <a:bodyPr/>
        <a:lstStyle/>
        <a:p>
          <a:endParaRPr lang="ru-RU"/>
        </a:p>
      </dgm:t>
    </dgm:pt>
    <dgm:pt modelId="{AF059848-DBE9-403C-A1F8-C54AEB65BE15}" type="sibTrans" cxnId="{0C57EA9B-DF41-4A76-AB03-404C333372D6}">
      <dgm:prSet/>
      <dgm:spPr/>
      <dgm:t>
        <a:bodyPr/>
        <a:lstStyle/>
        <a:p>
          <a:endParaRPr lang="ru-RU"/>
        </a:p>
      </dgm:t>
    </dgm:pt>
    <dgm:pt modelId="{10D0A744-C286-45DC-ABEF-2BF6BE8564C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2025г</a:t>
          </a:r>
          <a:r>
            <a:rPr lang="ru-RU" dirty="0" smtClean="0"/>
            <a:t>.</a:t>
          </a:r>
          <a:endParaRPr lang="ru-RU" dirty="0"/>
        </a:p>
      </dgm:t>
    </dgm:pt>
    <dgm:pt modelId="{572CB05F-BA02-4021-ADE1-5C1057340943}" type="parTrans" cxnId="{6F39FAB9-16AA-47AF-AFDE-88A6105CEDB0}">
      <dgm:prSet/>
      <dgm:spPr/>
      <dgm:t>
        <a:bodyPr/>
        <a:lstStyle/>
        <a:p>
          <a:endParaRPr lang="ru-RU"/>
        </a:p>
      </dgm:t>
    </dgm:pt>
    <dgm:pt modelId="{1808CD5A-A87A-48DA-B543-45C8E11E3EA0}" type="sibTrans" cxnId="{6F39FAB9-16AA-47AF-AFDE-88A6105CEDB0}">
      <dgm:prSet/>
      <dgm:spPr/>
      <dgm:t>
        <a:bodyPr/>
        <a:lstStyle/>
        <a:p>
          <a:endParaRPr lang="ru-RU"/>
        </a:p>
      </dgm:t>
    </dgm:pt>
    <dgm:pt modelId="{5E56BC40-FF95-47F6-8BAB-B89C57540BED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59,49 %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1A6D47-0095-4D7C-A1BB-819012788E7F}" type="parTrans" cxnId="{55F1A32E-8CBF-4535-8C3F-7C553FE4806B}">
      <dgm:prSet/>
      <dgm:spPr/>
      <dgm:t>
        <a:bodyPr/>
        <a:lstStyle/>
        <a:p>
          <a:endParaRPr lang="ru-RU"/>
        </a:p>
      </dgm:t>
    </dgm:pt>
    <dgm:pt modelId="{EF09DA7D-17C4-49D2-8741-0F9837C684B6}" type="sibTrans" cxnId="{55F1A32E-8CBF-4535-8C3F-7C553FE4806B}">
      <dgm:prSet/>
      <dgm:spPr/>
      <dgm:t>
        <a:bodyPr/>
        <a:lstStyle/>
        <a:p>
          <a:endParaRPr lang="ru-RU"/>
        </a:p>
      </dgm:t>
    </dgm:pt>
    <dgm:pt modelId="{2ED92EC0-3FC8-4A14-A010-2E4C85FF60F8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276,8 млн.руб</a:t>
          </a:r>
          <a:r>
            <a:rPr lang="ru-RU" b="1" dirty="0" smtClean="0"/>
            <a:t>.</a:t>
          </a:r>
          <a:endParaRPr lang="ru-RU" b="1" dirty="0"/>
        </a:p>
      </dgm:t>
    </dgm:pt>
    <dgm:pt modelId="{C51F6BFF-5CE2-4ADB-B9C8-3D90048E0CA0}" type="parTrans" cxnId="{B0122CE1-7954-4D5D-9141-8DA8C1632777}">
      <dgm:prSet/>
      <dgm:spPr/>
      <dgm:t>
        <a:bodyPr/>
        <a:lstStyle/>
        <a:p>
          <a:endParaRPr lang="ru-RU"/>
        </a:p>
      </dgm:t>
    </dgm:pt>
    <dgm:pt modelId="{2212A4AF-C811-4CCF-A437-F84904413FF4}" type="sibTrans" cxnId="{B0122CE1-7954-4D5D-9141-8DA8C1632777}">
      <dgm:prSet/>
      <dgm:spPr/>
      <dgm:t>
        <a:bodyPr/>
        <a:lstStyle/>
        <a:p>
          <a:endParaRPr lang="ru-RU"/>
        </a:p>
      </dgm:t>
    </dgm:pt>
    <dgm:pt modelId="{3EC76EB8-E13B-4304-AC20-E87526B7895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2026г.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FDDF4-B689-4706-B4C0-994F34F44559}" type="parTrans" cxnId="{B49C7FC1-7EBD-4BF1-9926-B178A2AB09A2}">
      <dgm:prSet/>
      <dgm:spPr/>
      <dgm:t>
        <a:bodyPr/>
        <a:lstStyle/>
        <a:p>
          <a:endParaRPr lang="ru-RU"/>
        </a:p>
      </dgm:t>
    </dgm:pt>
    <dgm:pt modelId="{ADC73155-C6EA-4A7E-A2D2-6957C317291B}" type="sibTrans" cxnId="{B49C7FC1-7EBD-4BF1-9926-B178A2AB09A2}">
      <dgm:prSet/>
      <dgm:spPr/>
      <dgm:t>
        <a:bodyPr/>
        <a:lstStyle/>
        <a:p>
          <a:endParaRPr lang="ru-RU"/>
        </a:p>
      </dgm:t>
    </dgm:pt>
    <dgm:pt modelId="{02219FC6-912F-45FF-82C3-E57B50153E95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60,25%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E36922-2815-47A8-9B44-99EF1BACCFCA}" type="parTrans" cxnId="{132FAC7E-2D16-4BF7-8753-9692F82A495E}">
      <dgm:prSet/>
      <dgm:spPr/>
      <dgm:t>
        <a:bodyPr/>
        <a:lstStyle/>
        <a:p>
          <a:endParaRPr lang="ru-RU"/>
        </a:p>
      </dgm:t>
    </dgm:pt>
    <dgm:pt modelId="{B0854DCE-FF5C-45D1-B420-C0C0561E84C6}" type="sibTrans" cxnId="{132FAC7E-2D16-4BF7-8753-9692F82A495E}">
      <dgm:prSet/>
      <dgm:spPr/>
      <dgm:t>
        <a:bodyPr/>
        <a:lstStyle/>
        <a:p>
          <a:endParaRPr lang="ru-RU"/>
        </a:p>
      </dgm:t>
    </dgm:pt>
    <dgm:pt modelId="{532AAFDC-13B9-4F5E-BD9B-B7BE712F1C5C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302,2млн.руб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364F95-DB2D-4C1B-B308-D639139FE618}" type="parTrans" cxnId="{15BE85D9-B0E1-41DB-A65D-3DB7986E1440}">
      <dgm:prSet/>
      <dgm:spPr/>
      <dgm:t>
        <a:bodyPr/>
        <a:lstStyle/>
        <a:p>
          <a:endParaRPr lang="ru-RU"/>
        </a:p>
      </dgm:t>
    </dgm:pt>
    <dgm:pt modelId="{63254F15-AB16-4B0B-B813-9483B3C1CAFC}" type="sibTrans" cxnId="{15BE85D9-B0E1-41DB-A65D-3DB7986E1440}">
      <dgm:prSet/>
      <dgm:spPr/>
      <dgm:t>
        <a:bodyPr/>
        <a:lstStyle/>
        <a:p>
          <a:endParaRPr lang="ru-RU"/>
        </a:p>
      </dgm:t>
    </dgm:pt>
    <dgm:pt modelId="{756DBBD2-E0C7-4BFE-95FC-94380F06898D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2023г.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6E99CB-71B5-40B9-A600-1830E16845B2}" type="parTrans" cxnId="{03A876A2-EAC9-48FB-97A7-46548C669EAB}">
      <dgm:prSet/>
      <dgm:spPr/>
      <dgm:t>
        <a:bodyPr/>
        <a:lstStyle/>
        <a:p>
          <a:endParaRPr lang="ru-RU"/>
        </a:p>
      </dgm:t>
    </dgm:pt>
    <dgm:pt modelId="{31971A33-4B64-4C31-9FE5-72C42AEAE6E5}" type="sibTrans" cxnId="{03A876A2-EAC9-48FB-97A7-46548C669EAB}">
      <dgm:prSet/>
      <dgm:spPr/>
      <dgm:t>
        <a:bodyPr/>
        <a:lstStyle/>
        <a:p>
          <a:endParaRPr lang="ru-RU"/>
        </a:p>
      </dgm:t>
    </dgm:pt>
    <dgm:pt modelId="{00DB9FB9-DBB8-41BE-8E26-280DBEF3E5D9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60,50%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9BD3F6-525F-4B26-92C0-8282256ACE6D}" type="parTrans" cxnId="{BFD1BAE1-3F35-4831-8E4C-59A9AE5672DC}">
      <dgm:prSet/>
      <dgm:spPr/>
      <dgm:t>
        <a:bodyPr/>
        <a:lstStyle/>
        <a:p>
          <a:endParaRPr lang="ru-RU"/>
        </a:p>
      </dgm:t>
    </dgm:pt>
    <dgm:pt modelId="{8DFC8BD4-0429-4612-9AAF-9B7DBD5F5E23}" type="sibTrans" cxnId="{BFD1BAE1-3F35-4831-8E4C-59A9AE5672DC}">
      <dgm:prSet/>
      <dgm:spPr/>
      <dgm:t>
        <a:bodyPr/>
        <a:lstStyle/>
        <a:p>
          <a:endParaRPr lang="ru-RU"/>
        </a:p>
      </dgm:t>
    </dgm:pt>
    <dgm:pt modelId="{C6481786-8D78-47B8-A6A3-67B03C474317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206,7 млн.руб.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2872CD-60BA-476D-A304-498D3827A4EF}" type="parTrans" cxnId="{665B054B-0D87-4DC6-B392-9698CBE854E4}">
      <dgm:prSet/>
      <dgm:spPr/>
      <dgm:t>
        <a:bodyPr/>
        <a:lstStyle/>
        <a:p>
          <a:endParaRPr lang="ru-RU"/>
        </a:p>
      </dgm:t>
    </dgm:pt>
    <dgm:pt modelId="{00CB9EFC-CC24-4E7B-AC49-C8992268A868}" type="sibTrans" cxnId="{665B054B-0D87-4DC6-B392-9698CBE854E4}">
      <dgm:prSet/>
      <dgm:spPr/>
      <dgm:t>
        <a:bodyPr/>
        <a:lstStyle/>
        <a:p>
          <a:endParaRPr lang="ru-RU"/>
        </a:p>
      </dgm:t>
    </dgm:pt>
    <dgm:pt modelId="{A8D52F50-AF88-4999-BD7A-DA5CDD07DD1D}" type="pres">
      <dgm:prSet presAssocID="{6F9886C0-A4E8-4920-83A5-BC96DC337E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FA28F7-2D76-4522-A732-4ECC3FA3AF2B}" type="pres">
      <dgm:prSet presAssocID="{756DBBD2-E0C7-4BFE-95FC-94380F06898D}" presName="composite" presStyleCnt="0"/>
      <dgm:spPr/>
    </dgm:pt>
    <dgm:pt modelId="{67232641-AE3E-4703-9C34-E70C0CC4DACE}" type="pres">
      <dgm:prSet presAssocID="{756DBBD2-E0C7-4BFE-95FC-94380F06898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70007-7F21-4725-A90A-81DC5C767E66}" type="pres">
      <dgm:prSet presAssocID="{756DBBD2-E0C7-4BFE-95FC-94380F06898D}" presName="desTx" presStyleLbl="alignAccFollowNode1" presStyleIdx="0" presStyleCnt="4" custScaleX="112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D245E-7D55-4325-886E-6B43DC694425}" type="pres">
      <dgm:prSet presAssocID="{31971A33-4B64-4C31-9FE5-72C42AEAE6E5}" presName="space" presStyleCnt="0"/>
      <dgm:spPr/>
    </dgm:pt>
    <dgm:pt modelId="{8F6433E2-BF08-4058-8A64-E02F7B2FE83A}" type="pres">
      <dgm:prSet presAssocID="{ED5B285A-09DB-488B-A469-CB3F6B457C49}" presName="composite" presStyleCnt="0"/>
      <dgm:spPr/>
    </dgm:pt>
    <dgm:pt modelId="{F60B229F-5B21-4F21-8215-A1E5C3A242DF}" type="pres">
      <dgm:prSet presAssocID="{ED5B285A-09DB-488B-A469-CB3F6B457C4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F8FE1-15E4-4E63-B9AB-E2F416BCDD02}" type="pres">
      <dgm:prSet presAssocID="{ED5B285A-09DB-488B-A469-CB3F6B457C49}" presName="desTx" presStyleLbl="alignAccFollowNode1" presStyleIdx="1" presStyleCnt="4" custScaleX="115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97119-ED0C-4E68-B866-DAAF21F718FA}" type="pres">
      <dgm:prSet presAssocID="{013AE698-EF81-4F63-80DE-EA8B14F7670C}" presName="space" presStyleCnt="0"/>
      <dgm:spPr/>
    </dgm:pt>
    <dgm:pt modelId="{27B1C0C5-99DA-4844-84C2-B3728A162E9C}" type="pres">
      <dgm:prSet presAssocID="{10D0A744-C286-45DC-ABEF-2BF6BE8564CC}" presName="composite" presStyleCnt="0"/>
      <dgm:spPr/>
    </dgm:pt>
    <dgm:pt modelId="{FA312BC2-3768-4438-9284-7345A28D1E0D}" type="pres">
      <dgm:prSet presAssocID="{10D0A744-C286-45DC-ABEF-2BF6BE8564C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4DF77-800E-46F4-A4C4-A69D38394B3F}" type="pres">
      <dgm:prSet presAssocID="{10D0A744-C286-45DC-ABEF-2BF6BE8564CC}" presName="desTx" presStyleLbl="alignAccFollowNode1" presStyleIdx="2" presStyleCnt="4" custScaleX="106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FE92B-1106-40AF-9321-7139548F6193}" type="pres">
      <dgm:prSet presAssocID="{1808CD5A-A87A-48DA-B543-45C8E11E3EA0}" presName="space" presStyleCnt="0"/>
      <dgm:spPr/>
    </dgm:pt>
    <dgm:pt modelId="{92B4BE89-E520-48BD-9BC8-85479A5FA190}" type="pres">
      <dgm:prSet presAssocID="{3EC76EB8-E13B-4304-AC20-E87526B7895E}" presName="composite" presStyleCnt="0"/>
      <dgm:spPr/>
    </dgm:pt>
    <dgm:pt modelId="{223B8052-4E9F-4783-B940-D6BC70E461A2}" type="pres">
      <dgm:prSet presAssocID="{3EC76EB8-E13B-4304-AC20-E87526B7895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5838D-61E1-4B15-AA95-A11AB76042F9}" type="pres">
      <dgm:prSet presAssocID="{3EC76EB8-E13B-4304-AC20-E87526B7895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5B054B-0D87-4DC6-B392-9698CBE854E4}" srcId="{756DBBD2-E0C7-4BFE-95FC-94380F06898D}" destId="{C6481786-8D78-47B8-A6A3-67B03C474317}" srcOrd="1" destOrd="0" parTransId="{002872CD-60BA-476D-A304-498D3827A4EF}" sibTransId="{00CB9EFC-CC24-4E7B-AC49-C8992268A868}"/>
    <dgm:cxn modelId="{55F1A32E-8CBF-4535-8C3F-7C553FE4806B}" srcId="{10D0A744-C286-45DC-ABEF-2BF6BE8564CC}" destId="{5E56BC40-FF95-47F6-8BAB-B89C57540BED}" srcOrd="0" destOrd="0" parTransId="{421A6D47-0095-4D7C-A1BB-819012788E7F}" sibTransId="{EF09DA7D-17C4-49D2-8741-0F9837C684B6}"/>
    <dgm:cxn modelId="{B0122CE1-7954-4D5D-9141-8DA8C1632777}" srcId="{10D0A744-C286-45DC-ABEF-2BF6BE8564CC}" destId="{2ED92EC0-3FC8-4A14-A010-2E4C85FF60F8}" srcOrd="1" destOrd="0" parTransId="{C51F6BFF-5CE2-4ADB-B9C8-3D90048E0CA0}" sibTransId="{2212A4AF-C811-4CCF-A437-F84904413FF4}"/>
    <dgm:cxn modelId="{C2C8BEF1-72AB-45FD-91B2-B112AFE47A00}" srcId="{ED5B285A-09DB-488B-A469-CB3F6B457C49}" destId="{02237605-E75B-48D2-8EB2-CE8B45C6E8FE}" srcOrd="0" destOrd="0" parTransId="{C2E7F17B-77CE-4788-9CC2-47251CBEF42D}" sibTransId="{1B856DBC-159A-4B9F-A744-EF78E2FD16DB}"/>
    <dgm:cxn modelId="{1C4301E6-0A4B-4242-A0EF-1AABA7E15832}" type="presOf" srcId="{00DB9FB9-DBB8-41BE-8E26-280DBEF3E5D9}" destId="{CB270007-7F21-4725-A90A-81DC5C767E66}" srcOrd="0" destOrd="0" presId="urn:microsoft.com/office/officeart/2005/8/layout/hList1"/>
    <dgm:cxn modelId="{6F39FAB9-16AA-47AF-AFDE-88A6105CEDB0}" srcId="{6F9886C0-A4E8-4920-83A5-BC96DC337EEC}" destId="{10D0A744-C286-45DC-ABEF-2BF6BE8564CC}" srcOrd="2" destOrd="0" parTransId="{572CB05F-BA02-4021-ADE1-5C1057340943}" sibTransId="{1808CD5A-A87A-48DA-B543-45C8E11E3EA0}"/>
    <dgm:cxn modelId="{03A876A2-EAC9-48FB-97A7-46548C669EAB}" srcId="{6F9886C0-A4E8-4920-83A5-BC96DC337EEC}" destId="{756DBBD2-E0C7-4BFE-95FC-94380F06898D}" srcOrd="0" destOrd="0" parTransId="{CD6E99CB-71B5-40B9-A600-1830E16845B2}" sibTransId="{31971A33-4B64-4C31-9FE5-72C42AEAE6E5}"/>
    <dgm:cxn modelId="{000F77C3-6B57-4F67-8370-F9784BE47A7F}" type="presOf" srcId="{756DBBD2-E0C7-4BFE-95FC-94380F06898D}" destId="{67232641-AE3E-4703-9C34-E70C0CC4DACE}" srcOrd="0" destOrd="0" presId="urn:microsoft.com/office/officeart/2005/8/layout/hList1"/>
    <dgm:cxn modelId="{ECF165F1-090D-4C02-AFE1-4A21FEFFCD0D}" type="presOf" srcId="{5E56BC40-FF95-47F6-8BAB-B89C57540BED}" destId="{E454DF77-800E-46F4-A4C4-A69D38394B3F}" srcOrd="0" destOrd="0" presId="urn:microsoft.com/office/officeart/2005/8/layout/hList1"/>
    <dgm:cxn modelId="{63772BFA-6A4A-4296-BF95-4814E9420D27}" type="presOf" srcId="{ED5B285A-09DB-488B-A469-CB3F6B457C49}" destId="{F60B229F-5B21-4F21-8215-A1E5C3A242DF}" srcOrd="0" destOrd="0" presId="urn:microsoft.com/office/officeart/2005/8/layout/hList1"/>
    <dgm:cxn modelId="{BFD1BAE1-3F35-4831-8E4C-59A9AE5672DC}" srcId="{756DBBD2-E0C7-4BFE-95FC-94380F06898D}" destId="{00DB9FB9-DBB8-41BE-8E26-280DBEF3E5D9}" srcOrd="0" destOrd="0" parTransId="{B79BD3F6-525F-4B26-92C0-8282256ACE6D}" sibTransId="{8DFC8BD4-0429-4612-9AAF-9B7DBD5F5E23}"/>
    <dgm:cxn modelId="{0C57EA9B-DF41-4A76-AB03-404C333372D6}" srcId="{ED5B285A-09DB-488B-A469-CB3F6B457C49}" destId="{BC1443A7-18C1-4119-9E44-F2280FD1F643}" srcOrd="1" destOrd="0" parTransId="{B94BE8B2-9DAE-4FF0-AAD8-E42AB5214C73}" sibTransId="{AF059848-DBE9-403C-A1F8-C54AEB65BE15}"/>
    <dgm:cxn modelId="{00D9B7D3-A4E5-4626-BB4D-D66D041A96F3}" type="presOf" srcId="{02219FC6-912F-45FF-82C3-E57B50153E95}" destId="{1025838D-61E1-4B15-AA95-A11AB76042F9}" srcOrd="0" destOrd="0" presId="urn:microsoft.com/office/officeart/2005/8/layout/hList1"/>
    <dgm:cxn modelId="{B49C7FC1-7EBD-4BF1-9926-B178A2AB09A2}" srcId="{6F9886C0-A4E8-4920-83A5-BC96DC337EEC}" destId="{3EC76EB8-E13B-4304-AC20-E87526B7895E}" srcOrd="3" destOrd="0" parTransId="{0B9FDDF4-B689-4706-B4C0-994F34F44559}" sibTransId="{ADC73155-C6EA-4A7E-A2D2-6957C317291B}"/>
    <dgm:cxn modelId="{15BE85D9-B0E1-41DB-A65D-3DB7986E1440}" srcId="{3EC76EB8-E13B-4304-AC20-E87526B7895E}" destId="{532AAFDC-13B9-4F5E-BD9B-B7BE712F1C5C}" srcOrd="1" destOrd="0" parTransId="{AF364F95-DB2D-4C1B-B308-D639139FE618}" sibTransId="{63254F15-AB16-4B0B-B813-9483B3C1CAFC}"/>
    <dgm:cxn modelId="{59A28E76-718A-42EF-AF86-C7C295EB745C}" type="presOf" srcId="{10D0A744-C286-45DC-ABEF-2BF6BE8564CC}" destId="{FA312BC2-3768-4438-9284-7345A28D1E0D}" srcOrd="0" destOrd="0" presId="urn:microsoft.com/office/officeart/2005/8/layout/hList1"/>
    <dgm:cxn modelId="{4F9B2548-E162-460C-A36D-5BEFBAD73A3E}" type="presOf" srcId="{02237605-E75B-48D2-8EB2-CE8B45C6E8FE}" destId="{0E6F8FE1-15E4-4E63-B9AB-E2F416BCDD02}" srcOrd="0" destOrd="0" presId="urn:microsoft.com/office/officeart/2005/8/layout/hList1"/>
    <dgm:cxn modelId="{FC3195D5-A9FC-407F-9FF7-F0E0C25E3F26}" type="presOf" srcId="{532AAFDC-13B9-4F5E-BD9B-B7BE712F1C5C}" destId="{1025838D-61E1-4B15-AA95-A11AB76042F9}" srcOrd="0" destOrd="1" presId="urn:microsoft.com/office/officeart/2005/8/layout/hList1"/>
    <dgm:cxn modelId="{58B21F2C-A989-4371-BC98-075D3C0C6DA5}" type="presOf" srcId="{6F9886C0-A4E8-4920-83A5-BC96DC337EEC}" destId="{A8D52F50-AF88-4999-BD7A-DA5CDD07DD1D}" srcOrd="0" destOrd="0" presId="urn:microsoft.com/office/officeart/2005/8/layout/hList1"/>
    <dgm:cxn modelId="{132FAC7E-2D16-4BF7-8753-9692F82A495E}" srcId="{3EC76EB8-E13B-4304-AC20-E87526B7895E}" destId="{02219FC6-912F-45FF-82C3-E57B50153E95}" srcOrd="0" destOrd="0" parTransId="{1CE36922-2815-47A8-9B44-99EF1BACCFCA}" sibTransId="{B0854DCE-FF5C-45D1-B420-C0C0561E84C6}"/>
    <dgm:cxn modelId="{0689C797-F36B-4369-9F32-72134FB2C58A}" type="presOf" srcId="{2ED92EC0-3FC8-4A14-A010-2E4C85FF60F8}" destId="{E454DF77-800E-46F4-A4C4-A69D38394B3F}" srcOrd="0" destOrd="1" presId="urn:microsoft.com/office/officeart/2005/8/layout/hList1"/>
    <dgm:cxn modelId="{73531D7F-75E3-49A0-8A32-B0C2320C3A62}" type="presOf" srcId="{C6481786-8D78-47B8-A6A3-67B03C474317}" destId="{CB270007-7F21-4725-A90A-81DC5C767E66}" srcOrd="0" destOrd="1" presId="urn:microsoft.com/office/officeart/2005/8/layout/hList1"/>
    <dgm:cxn modelId="{5988AACC-B12A-499B-BD95-89A5CFDA6579}" type="presOf" srcId="{3EC76EB8-E13B-4304-AC20-E87526B7895E}" destId="{223B8052-4E9F-4783-B940-D6BC70E461A2}" srcOrd="0" destOrd="0" presId="urn:microsoft.com/office/officeart/2005/8/layout/hList1"/>
    <dgm:cxn modelId="{F43C5AAA-D8C9-4C6A-B3B1-5C1B03724B49}" srcId="{6F9886C0-A4E8-4920-83A5-BC96DC337EEC}" destId="{ED5B285A-09DB-488B-A469-CB3F6B457C49}" srcOrd="1" destOrd="0" parTransId="{78DD1F19-5954-4755-8A1B-9263A0181190}" sibTransId="{013AE698-EF81-4F63-80DE-EA8B14F7670C}"/>
    <dgm:cxn modelId="{77BCD414-3FFF-4CE2-8ECF-E9B52CE99ED5}" type="presOf" srcId="{BC1443A7-18C1-4119-9E44-F2280FD1F643}" destId="{0E6F8FE1-15E4-4E63-B9AB-E2F416BCDD02}" srcOrd="0" destOrd="1" presId="urn:microsoft.com/office/officeart/2005/8/layout/hList1"/>
    <dgm:cxn modelId="{ED64A92A-AC0B-4CB3-A631-9E7293B000F6}" type="presParOf" srcId="{A8D52F50-AF88-4999-BD7A-DA5CDD07DD1D}" destId="{C5FA28F7-2D76-4522-A732-4ECC3FA3AF2B}" srcOrd="0" destOrd="0" presId="urn:microsoft.com/office/officeart/2005/8/layout/hList1"/>
    <dgm:cxn modelId="{DBAB807A-7399-4275-AA02-C3D21967BC1C}" type="presParOf" srcId="{C5FA28F7-2D76-4522-A732-4ECC3FA3AF2B}" destId="{67232641-AE3E-4703-9C34-E70C0CC4DACE}" srcOrd="0" destOrd="0" presId="urn:microsoft.com/office/officeart/2005/8/layout/hList1"/>
    <dgm:cxn modelId="{EAACF922-5312-4658-AA65-D38974E29F89}" type="presParOf" srcId="{C5FA28F7-2D76-4522-A732-4ECC3FA3AF2B}" destId="{CB270007-7F21-4725-A90A-81DC5C767E66}" srcOrd="1" destOrd="0" presId="urn:microsoft.com/office/officeart/2005/8/layout/hList1"/>
    <dgm:cxn modelId="{52D93DA7-E06C-45FA-A611-2DB1DBAAFF9D}" type="presParOf" srcId="{A8D52F50-AF88-4999-BD7A-DA5CDD07DD1D}" destId="{476D245E-7D55-4325-886E-6B43DC694425}" srcOrd="1" destOrd="0" presId="urn:microsoft.com/office/officeart/2005/8/layout/hList1"/>
    <dgm:cxn modelId="{3186BA11-E4C7-452B-A1DD-7276A7E54DF3}" type="presParOf" srcId="{A8D52F50-AF88-4999-BD7A-DA5CDD07DD1D}" destId="{8F6433E2-BF08-4058-8A64-E02F7B2FE83A}" srcOrd="2" destOrd="0" presId="urn:microsoft.com/office/officeart/2005/8/layout/hList1"/>
    <dgm:cxn modelId="{F8FFE494-5F3E-49BD-91A1-E80C876D6DCB}" type="presParOf" srcId="{8F6433E2-BF08-4058-8A64-E02F7B2FE83A}" destId="{F60B229F-5B21-4F21-8215-A1E5C3A242DF}" srcOrd="0" destOrd="0" presId="urn:microsoft.com/office/officeart/2005/8/layout/hList1"/>
    <dgm:cxn modelId="{14D1A671-1A1F-4F79-8718-0554EB6950E9}" type="presParOf" srcId="{8F6433E2-BF08-4058-8A64-E02F7B2FE83A}" destId="{0E6F8FE1-15E4-4E63-B9AB-E2F416BCDD02}" srcOrd="1" destOrd="0" presId="urn:microsoft.com/office/officeart/2005/8/layout/hList1"/>
    <dgm:cxn modelId="{0A8FED59-4222-4CEA-8B07-72C15D0CE62B}" type="presParOf" srcId="{A8D52F50-AF88-4999-BD7A-DA5CDD07DD1D}" destId="{F0A97119-ED0C-4E68-B866-DAAF21F718FA}" srcOrd="3" destOrd="0" presId="urn:microsoft.com/office/officeart/2005/8/layout/hList1"/>
    <dgm:cxn modelId="{3A60BCAF-1D7B-482F-AFE1-8E5197C89A36}" type="presParOf" srcId="{A8D52F50-AF88-4999-BD7A-DA5CDD07DD1D}" destId="{27B1C0C5-99DA-4844-84C2-B3728A162E9C}" srcOrd="4" destOrd="0" presId="urn:microsoft.com/office/officeart/2005/8/layout/hList1"/>
    <dgm:cxn modelId="{B071BA51-BFA5-4577-98D3-5226B694280B}" type="presParOf" srcId="{27B1C0C5-99DA-4844-84C2-B3728A162E9C}" destId="{FA312BC2-3768-4438-9284-7345A28D1E0D}" srcOrd="0" destOrd="0" presId="urn:microsoft.com/office/officeart/2005/8/layout/hList1"/>
    <dgm:cxn modelId="{9EFBF81C-EC1E-41E0-96A1-350FA8DE6661}" type="presParOf" srcId="{27B1C0C5-99DA-4844-84C2-B3728A162E9C}" destId="{E454DF77-800E-46F4-A4C4-A69D38394B3F}" srcOrd="1" destOrd="0" presId="urn:microsoft.com/office/officeart/2005/8/layout/hList1"/>
    <dgm:cxn modelId="{2D09C84F-2CD1-4216-B46F-4BEF6FABB2CE}" type="presParOf" srcId="{A8D52F50-AF88-4999-BD7A-DA5CDD07DD1D}" destId="{061FE92B-1106-40AF-9321-7139548F6193}" srcOrd="5" destOrd="0" presId="urn:microsoft.com/office/officeart/2005/8/layout/hList1"/>
    <dgm:cxn modelId="{CC11D678-0AF2-429D-8CDC-9ADF508470B2}" type="presParOf" srcId="{A8D52F50-AF88-4999-BD7A-DA5CDD07DD1D}" destId="{92B4BE89-E520-48BD-9BC8-85479A5FA190}" srcOrd="6" destOrd="0" presId="urn:microsoft.com/office/officeart/2005/8/layout/hList1"/>
    <dgm:cxn modelId="{CA0CEB8A-726E-4E0A-B0B2-8D0D996B6AAC}" type="presParOf" srcId="{92B4BE89-E520-48BD-9BC8-85479A5FA190}" destId="{223B8052-4E9F-4783-B940-D6BC70E461A2}" srcOrd="0" destOrd="0" presId="urn:microsoft.com/office/officeart/2005/8/layout/hList1"/>
    <dgm:cxn modelId="{03899F21-4B0D-4C1A-882B-88CFA1D79C70}" type="presParOf" srcId="{92B4BE89-E520-48BD-9BC8-85479A5FA190}" destId="{1025838D-61E1-4B15-AA95-A11AB76042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9886C0-A4E8-4920-83A5-BC96DC337EE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5B285A-09DB-488B-A469-CB3F6B457C4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2024г.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DD1F19-5954-4755-8A1B-9263A0181190}" type="parTrans" cxnId="{F43C5AAA-D8C9-4C6A-B3B1-5C1B03724B49}">
      <dgm:prSet/>
      <dgm:spPr/>
      <dgm:t>
        <a:bodyPr/>
        <a:lstStyle/>
        <a:p>
          <a:endParaRPr lang="ru-RU"/>
        </a:p>
      </dgm:t>
    </dgm:pt>
    <dgm:pt modelId="{013AE698-EF81-4F63-80DE-EA8B14F7670C}" type="sibTrans" cxnId="{F43C5AAA-D8C9-4C6A-B3B1-5C1B03724B49}">
      <dgm:prSet/>
      <dgm:spPr/>
      <dgm:t>
        <a:bodyPr/>
        <a:lstStyle/>
        <a:p>
          <a:endParaRPr lang="ru-RU"/>
        </a:p>
      </dgm:t>
    </dgm:pt>
    <dgm:pt modelId="{02237605-E75B-48D2-8EB2-CE8B45C6E8F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0,09129003%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E7F17B-77CE-4788-9CC2-47251CBEF42D}" type="parTrans" cxnId="{C2C8BEF1-72AB-45FD-91B2-B112AFE47A00}">
      <dgm:prSet/>
      <dgm:spPr/>
      <dgm:t>
        <a:bodyPr/>
        <a:lstStyle/>
        <a:p>
          <a:endParaRPr lang="ru-RU"/>
        </a:p>
      </dgm:t>
    </dgm:pt>
    <dgm:pt modelId="{1B856DBC-159A-4B9F-A744-EF78E2FD16DB}" type="sibTrans" cxnId="{C2C8BEF1-72AB-45FD-91B2-B112AFE47A00}">
      <dgm:prSet/>
      <dgm:spPr/>
      <dgm:t>
        <a:bodyPr/>
        <a:lstStyle/>
        <a:p>
          <a:endParaRPr lang="ru-RU"/>
        </a:p>
      </dgm:t>
    </dgm:pt>
    <dgm:pt modelId="{BC1443A7-18C1-4119-9E44-F2280FD1F643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10,6 млн.руб.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4BE8B2-9DAE-4FF0-AAD8-E42AB5214C73}" type="parTrans" cxnId="{0C57EA9B-DF41-4A76-AB03-404C333372D6}">
      <dgm:prSet/>
      <dgm:spPr/>
      <dgm:t>
        <a:bodyPr/>
        <a:lstStyle/>
        <a:p>
          <a:endParaRPr lang="ru-RU"/>
        </a:p>
      </dgm:t>
    </dgm:pt>
    <dgm:pt modelId="{AF059848-DBE9-403C-A1F8-C54AEB65BE15}" type="sibTrans" cxnId="{0C57EA9B-DF41-4A76-AB03-404C333372D6}">
      <dgm:prSet/>
      <dgm:spPr/>
      <dgm:t>
        <a:bodyPr/>
        <a:lstStyle/>
        <a:p>
          <a:endParaRPr lang="ru-RU"/>
        </a:p>
      </dgm:t>
    </dgm:pt>
    <dgm:pt modelId="{10D0A744-C286-45DC-ABEF-2BF6BE8564C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2025г.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CB05F-BA02-4021-ADE1-5C1057340943}" type="parTrans" cxnId="{6F39FAB9-16AA-47AF-AFDE-88A6105CEDB0}">
      <dgm:prSet/>
      <dgm:spPr/>
      <dgm:t>
        <a:bodyPr/>
        <a:lstStyle/>
        <a:p>
          <a:endParaRPr lang="ru-RU"/>
        </a:p>
      </dgm:t>
    </dgm:pt>
    <dgm:pt modelId="{1808CD5A-A87A-48DA-B543-45C8E11E3EA0}" type="sibTrans" cxnId="{6F39FAB9-16AA-47AF-AFDE-88A6105CEDB0}">
      <dgm:prSet/>
      <dgm:spPr/>
      <dgm:t>
        <a:bodyPr/>
        <a:lstStyle/>
        <a:p>
          <a:endParaRPr lang="ru-RU"/>
        </a:p>
      </dgm:t>
    </dgm:pt>
    <dgm:pt modelId="{5E56BC40-FF95-47F6-8BAB-B89C57540BED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0,09129003%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1A6D47-0095-4D7C-A1BB-819012788E7F}" type="parTrans" cxnId="{55F1A32E-8CBF-4535-8C3F-7C553FE4806B}">
      <dgm:prSet/>
      <dgm:spPr/>
      <dgm:t>
        <a:bodyPr/>
        <a:lstStyle/>
        <a:p>
          <a:endParaRPr lang="ru-RU"/>
        </a:p>
      </dgm:t>
    </dgm:pt>
    <dgm:pt modelId="{EF09DA7D-17C4-49D2-8741-0F9837C684B6}" type="sibTrans" cxnId="{55F1A32E-8CBF-4535-8C3F-7C553FE4806B}">
      <dgm:prSet/>
      <dgm:spPr/>
      <dgm:t>
        <a:bodyPr/>
        <a:lstStyle/>
        <a:p>
          <a:endParaRPr lang="ru-RU"/>
        </a:p>
      </dgm:t>
    </dgm:pt>
    <dgm:pt modelId="{2ED92EC0-3FC8-4A14-A010-2E4C85FF60F8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10,9млн.руб.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1F6BFF-5CE2-4ADB-B9C8-3D90048E0CA0}" type="parTrans" cxnId="{B0122CE1-7954-4D5D-9141-8DA8C1632777}">
      <dgm:prSet/>
      <dgm:spPr/>
      <dgm:t>
        <a:bodyPr/>
        <a:lstStyle/>
        <a:p>
          <a:endParaRPr lang="ru-RU"/>
        </a:p>
      </dgm:t>
    </dgm:pt>
    <dgm:pt modelId="{2212A4AF-C811-4CCF-A437-F84904413FF4}" type="sibTrans" cxnId="{B0122CE1-7954-4D5D-9141-8DA8C1632777}">
      <dgm:prSet/>
      <dgm:spPr/>
      <dgm:t>
        <a:bodyPr/>
        <a:lstStyle/>
        <a:p>
          <a:endParaRPr lang="ru-RU"/>
        </a:p>
      </dgm:t>
    </dgm:pt>
    <dgm:pt modelId="{3EC76EB8-E13B-4304-AC20-E87526B7895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2026г.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FDDF4-B689-4706-B4C0-994F34F44559}" type="parTrans" cxnId="{B49C7FC1-7EBD-4BF1-9926-B178A2AB09A2}">
      <dgm:prSet/>
      <dgm:spPr/>
      <dgm:t>
        <a:bodyPr/>
        <a:lstStyle/>
        <a:p>
          <a:endParaRPr lang="ru-RU"/>
        </a:p>
      </dgm:t>
    </dgm:pt>
    <dgm:pt modelId="{ADC73155-C6EA-4A7E-A2D2-6957C317291B}" type="sibTrans" cxnId="{B49C7FC1-7EBD-4BF1-9926-B178A2AB09A2}">
      <dgm:prSet/>
      <dgm:spPr/>
      <dgm:t>
        <a:bodyPr/>
        <a:lstStyle/>
        <a:p>
          <a:endParaRPr lang="ru-RU"/>
        </a:p>
      </dgm:t>
    </dgm:pt>
    <dgm:pt modelId="{02219FC6-912F-45FF-82C3-E57B50153E95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0,09129003%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E36922-2815-47A8-9B44-99EF1BACCFCA}" type="parTrans" cxnId="{132FAC7E-2D16-4BF7-8753-9692F82A495E}">
      <dgm:prSet/>
      <dgm:spPr/>
      <dgm:t>
        <a:bodyPr/>
        <a:lstStyle/>
        <a:p>
          <a:endParaRPr lang="ru-RU"/>
        </a:p>
      </dgm:t>
    </dgm:pt>
    <dgm:pt modelId="{B0854DCE-FF5C-45D1-B420-C0C0561E84C6}" type="sibTrans" cxnId="{132FAC7E-2D16-4BF7-8753-9692F82A495E}">
      <dgm:prSet/>
      <dgm:spPr/>
      <dgm:t>
        <a:bodyPr/>
        <a:lstStyle/>
        <a:p>
          <a:endParaRPr lang="ru-RU"/>
        </a:p>
      </dgm:t>
    </dgm:pt>
    <dgm:pt modelId="{532AAFDC-13B9-4F5E-BD9B-B7BE712F1C5C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11,1млн.руб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364F95-DB2D-4C1B-B308-D639139FE618}" type="parTrans" cxnId="{15BE85D9-B0E1-41DB-A65D-3DB7986E1440}">
      <dgm:prSet/>
      <dgm:spPr/>
      <dgm:t>
        <a:bodyPr/>
        <a:lstStyle/>
        <a:p>
          <a:endParaRPr lang="ru-RU"/>
        </a:p>
      </dgm:t>
    </dgm:pt>
    <dgm:pt modelId="{63254F15-AB16-4B0B-B813-9483B3C1CAFC}" type="sibTrans" cxnId="{15BE85D9-B0E1-41DB-A65D-3DB7986E1440}">
      <dgm:prSet/>
      <dgm:spPr/>
      <dgm:t>
        <a:bodyPr/>
        <a:lstStyle/>
        <a:p>
          <a:endParaRPr lang="ru-RU"/>
        </a:p>
      </dgm:t>
    </dgm:pt>
    <dgm:pt modelId="{756DBBD2-E0C7-4BFE-95FC-94380F06898D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2023г</a:t>
          </a:r>
          <a:r>
            <a:rPr lang="ru-RU" dirty="0" smtClean="0"/>
            <a:t>.</a:t>
          </a:r>
          <a:endParaRPr lang="ru-RU" dirty="0"/>
        </a:p>
      </dgm:t>
    </dgm:pt>
    <dgm:pt modelId="{CD6E99CB-71B5-40B9-A600-1830E16845B2}" type="parTrans" cxnId="{03A876A2-EAC9-48FB-97A7-46548C669EAB}">
      <dgm:prSet/>
      <dgm:spPr/>
      <dgm:t>
        <a:bodyPr/>
        <a:lstStyle/>
        <a:p>
          <a:endParaRPr lang="ru-RU"/>
        </a:p>
      </dgm:t>
    </dgm:pt>
    <dgm:pt modelId="{31971A33-4B64-4C31-9FE5-72C42AEAE6E5}" type="sibTrans" cxnId="{03A876A2-EAC9-48FB-97A7-46548C669EAB}">
      <dgm:prSet/>
      <dgm:spPr/>
      <dgm:t>
        <a:bodyPr/>
        <a:lstStyle/>
        <a:p>
          <a:endParaRPr lang="ru-RU"/>
        </a:p>
      </dgm:t>
    </dgm:pt>
    <dgm:pt modelId="{00DB9FB9-DBB8-41BE-8E26-280DBEF3E5D9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0,09186921%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9BD3F6-525F-4B26-92C0-8282256ACE6D}" type="parTrans" cxnId="{BFD1BAE1-3F35-4831-8E4C-59A9AE5672DC}">
      <dgm:prSet/>
      <dgm:spPr/>
      <dgm:t>
        <a:bodyPr/>
        <a:lstStyle/>
        <a:p>
          <a:endParaRPr lang="ru-RU"/>
        </a:p>
      </dgm:t>
    </dgm:pt>
    <dgm:pt modelId="{8DFC8BD4-0429-4612-9AAF-9B7DBD5F5E23}" type="sibTrans" cxnId="{BFD1BAE1-3F35-4831-8E4C-59A9AE5672DC}">
      <dgm:prSet/>
      <dgm:spPr/>
      <dgm:t>
        <a:bodyPr/>
        <a:lstStyle/>
        <a:p>
          <a:endParaRPr lang="ru-RU"/>
        </a:p>
      </dgm:t>
    </dgm:pt>
    <dgm:pt modelId="{FB461B1A-F2EE-45B8-ABF0-B97AEB41C264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9,7 млн.руб.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7E6A5-1F23-4B66-AE3A-F5A272A7C089}" type="parTrans" cxnId="{6E4758CF-B988-4C08-9F44-A354A93DFDD2}">
      <dgm:prSet/>
      <dgm:spPr/>
      <dgm:t>
        <a:bodyPr/>
        <a:lstStyle/>
        <a:p>
          <a:endParaRPr lang="ru-RU"/>
        </a:p>
      </dgm:t>
    </dgm:pt>
    <dgm:pt modelId="{D6D7994F-9B4E-4CC4-8109-ED8F27182043}" type="sibTrans" cxnId="{6E4758CF-B988-4C08-9F44-A354A93DFDD2}">
      <dgm:prSet/>
      <dgm:spPr/>
      <dgm:t>
        <a:bodyPr/>
        <a:lstStyle/>
        <a:p>
          <a:endParaRPr lang="ru-RU"/>
        </a:p>
      </dgm:t>
    </dgm:pt>
    <dgm:pt modelId="{A8D52F50-AF88-4999-BD7A-DA5CDD07DD1D}" type="pres">
      <dgm:prSet presAssocID="{6F9886C0-A4E8-4920-83A5-BC96DC337E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FA28F7-2D76-4522-A732-4ECC3FA3AF2B}" type="pres">
      <dgm:prSet presAssocID="{756DBBD2-E0C7-4BFE-95FC-94380F06898D}" presName="composite" presStyleCnt="0"/>
      <dgm:spPr/>
    </dgm:pt>
    <dgm:pt modelId="{67232641-AE3E-4703-9C34-E70C0CC4DACE}" type="pres">
      <dgm:prSet presAssocID="{756DBBD2-E0C7-4BFE-95FC-94380F06898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70007-7F21-4725-A90A-81DC5C767E66}" type="pres">
      <dgm:prSet presAssocID="{756DBBD2-E0C7-4BFE-95FC-94380F06898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D245E-7D55-4325-886E-6B43DC694425}" type="pres">
      <dgm:prSet presAssocID="{31971A33-4B64-4C31-9FE5-72C42AEAE6E5}" presName="space" presStyleCnt="0"/>
      <dgm:spPr/>
    </dgm:pt>
    <dgm:pt modelId="{8F6433E2-BF08-4058-8A64-E02F7B2FE83A}" type="pres">
      <dgm:prSet presAssocID="{ED5B285A-09DB-488B-A469-CB3F6B457C49}" presName="composite" presStyleCnt="0"/>
      <dgm:spPr/>
    </dgm:pt>
    <dgm:pt modelId="{F60B229F-5B21-4F21-8215-A1E5C3A242DF}" type="pres">
      <dgm:prSet presAssocID="{ED5B285A-09DB-488B-A469-CB3F6B457C4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F8FE1-15E4-4E63-B9AB-E2F416BCDD02}" type="pres">
      <dgm:prSet presAssocID="{ED5B285A-09DB-488B-A469-CB3F6B457C4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97119-ED0C-4E68-B866-DAAF21F718FA}" type="pres">
      <dgm:prSet presAssocID="{013AE698-EF81-4F63-80DE-EA8B14F7670C}" presName="space" presStyleCnt="0"/>
      <dgm:spPr/>
    </dgm:pt>
    <dgm:pt modelId="{27B1C0C5-99DA-4844-84C2-B3728A162E9C}" type="pres">
      <dgm:prSet presAssocID="{10D0A744-C286-45DC-ABEF-2BF6BE8564CC}" presName="composite" presStyleCnt="0"/>
      <dgm:spPr/>
    </dgm:pt>
    <dgm:pt modelId="{FA312BC2-3768-4438-9284-7345A28D1E0D}" type="pres">
      <dgm:prSet presAssocID="{10D0A744-C286-45DC-ABEF-2BF6BE8564CC}" presName="parTx" presStyleLbl="alignNode1" presStyleIdx="2" presStyleCnt="4" custLinFactNeighborX="450" custLinFactNeighborY="1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4DF77-800E-46F4-A4C4-A69D38394B3F}" type="pres">
      <dgm:prSet presAssocID="{10D0A744-C286-45DC-ABEF-2BF6BE8564C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FE92B-1106-40AF-9321-7139548F6193}" type="pres">
      <dgm:prSet presAssocID="{1808CD5A-A87A-48DA-B543-45C8E11E3EA0}" presName="space" presStyleCnt="0"/>
      <dgm:spPr/>
    </dgm:pt>
    <dgm:pt modelId="{92B4BE89-E520-48BD-9BC8-85479A5FA190}" type="pres">
      <dgm:prSet presAssocID="{3EC76EB8-E13B-4304-AC20-E87526B7895E}" presName="composite" presStyleCnt="0"/>
      <dgm:spPr/>
    </dgm:pt>
    <dgm:pt modelId="{223B8052-4E9F-4783-B940-D6BC70E461A2}" type="pres">
      <dgm:prSet presAssocID="{3EC76EB8-E13B-4304-AC20-E87526B7895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5838D-61E1-4B15-AA95-A11AB76042F9}" type="pres">
      <dgm:prSet presAssocID="{3EC76EB8-E13B-4304-AC20-E87526B7895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1BFB51-EB9F-49F2-A497-9DF1661CA79E}" type="presOf" srcId="{6F9886C0-A4E8-4920-83A5-BC96DC337EEC}" destId="{A8D52F50-AF88-4999-BD7A-DA5CDD07DD1D}" srcOrd="0" destOrd="0" presId="urn:microsoft.com/office/officeart/2005/8/layout/hList1"/>
    <dgm:cxn modelId="{CF704FA5-94BE-440E-B51D-D7B3F8FFA99F}" type="presOf" srcId="{5E56BC40-FF95-47F6-8BAB-B89C57540BED}" destId="{E454DF77-800E-46F4-A4C4-A69D38394B3F}" srcOrd="0" destOrd="0" presId="urn:microsoft.com/office/officeart/2005/8/layout/hList1"/>
    <dgm:cxn modelId="{541313A5-BCF4-4FCC-9057-54AA741D2785}" type="presOf" srcId="{02219FC6-912F-45FF-82C3-E57B50153E95}" destId="{1025838D-61E1-4B15-AA95-A11AB76042F9}" srcOrd="0" destOrd="0" presId="urn:microsoft.com/office/officeart/2005/8/layout/hList1"/>
    <dgm:cxn modelId="{55F1A32E-8CBF-4535-8C3F-7C553FE4806B}" srcId="{10D0A744-C286-45DC-ABEF-2BF6BE8564CC}" destId="{5E56BC40-FF95-47F6-8BAB-B89C57540BED}" srcOrd="0" destOrd="0" parTransId="{421A6D47-0095-4D7C-A1BB-819012788E7F}" sibTransId="{EF09DA7D-17C4-49D2-8741-0F9837C684B6}"/>
    <dgm:cxn modelId="{B0122CE1-7954-4D5D-9141-8DA8C1632777}" srcId="{10D0A744-C286-45DC-ABEF-2BF6BE8564CC}" destId="{2ED92EC0-3FC8-4A14-A010-2E4C85FF60F8}" srcOrd="1" destOrd="0" parTransId="{C51F6BFF-5CE2-4ADB-B9C8-3D90048E0CA0}" sibTransId="{2212A4AF-C811-4CCF-A437-F84904413FF4}"/>
    <dgm:cxn modelId="{33851766-8E08-4A44-8B76-82872E406894}" type="presOf" srcId="{10D0A744-C286-45DC-ABEF-2BF6BE8564CC}" destId="{FA312BC2-3768-4438-9284-7345A28D1E0D}" srcOrd="0" destOrd="0" presId="urn:microsoft.com/office/officeart/2005/8/layout/hList1"/>
    <dgm:cxn modelId="{0692C904-3A6A-4032-A7C5-5C4E029FFBFC}" type="presOf" srcId="{3EC76EB8-E13B-4304-AC20-E87526B7895E}" destId="{223B8052-4E9F-4783-B940-D6BC70E461A2}" srcOrd="0" destOrd="0" presId="urn:microsoft.com/office/officeart/2005/8/layout/hList1"/>
    <dgm:cxn modelId="{1474A11B-9A69-45B0-AA59-009E7DFA865F}" type="presOf" srcId="{532AAFDC-13B9-4F5E-BD9B-B7BE712F1C5C}" destId="{1025838D-61E1-4B15-AA95-A11AB76042F9}" srcOrd="0" destOrd="1" presId="urn:microsoft.com/office/officeart/2005/8/layout/hList1"/>
    <dgm:cxn modelId="{C2C8BEF1-72AB-45FD-91B2-B112AFE47A00}" srcId="{ED5B285A-09DB-488B-A469-CB3F6B457C49}" destId="{02237605-E75B-48D2-8EB2-CE8B45C6E8FE}" srcOrd="0" destOrd="0" parTransId="{C2E7F17B-77CE-4788-9CC2-47251CBEF42D}" sibTransId="{1B856DBC-159A-4B9F-A744-EF78E2FD16DB}"/>
    <dgm:cxn modelId="{6F39FAB9-16AA-47AF-AFDE-88A6105CEDB0}" srcId="{6F9886C0-A4E8-4920-83A5-BC96DC337EEC}" destId="{10D0A744-C286-45DC-ABEF-2BF6BE8564CC}" srcOrd="2" destOrd="0" parTransId="{572CB05F-BA02-4021-ADE1-5C1057340943}" sibTransId="{1808CD5A-A87A-48DA-B543-45C8E11E3EA0}"/>
    <dgm:cxn modelId="{03A876A2-EAC9-48FB-97A7-46548C669EAB}" srcId="{6F9886C0-A4E8-4920-83A5-BC96DC337EEC}" destId="{756DBBD2-E0C7-4BFE-95FC-94380F06898D}" srcOrd="0" destOrd="0" parTransId="{CD6E99CB-71B5-40B9-A600-1830E16845B2}" sibTransId="{31971A33-4B64-4C31-9FE5-72C42AEAE6E5}"/>
    <dgm:cxn modelId="{4BC7DD84-8396-45D0-A190-623655BF5A40}" type="presOf" srcId="{2ED92EC0-3FC8-4A14-A010-2E4C85FF60F8}" destId="{E454DF77-800E-46F4-A4C4-A69D38394B3F}" srcOrd="0" destOrd="1" presId="urn:microsoft.com/office/officeart/2005/8/layout/hList1"/>
    <dgm:cxn modelId="{60D9CDF1-708B-468E-B51C-E1BE39DBEEEF}" type="presOf" srcId="{ED5B285A-09DB-488B-A469-CB3F6B457C49}" destId="{F60B229F-5B21-4F21-8215-A1E5C3A242DF}" srcOrd="0" destOrd="0" presId="urn:microsoft.com/office/officeart/2005/8/layout/hList1"/>
    <dgm:cxn modelId="{BFD1BAE1-3F35-4831-8E4C-59A9AE5672DC}" srcId="{756DBBD2-E0C7-4BFE-95FC-94380F06898D}" destId="{00DB9FB9-DBB8-41BE-8E26-280DBEF3E5D9}" srcOrd="0" destOrd="0" parTransId="{B79BD3F6-525F-4B26-92C0-8282256ACE6D}" sibTransId="{8DFC8BD4-0429-4612-9AAF-9B7DBD5F5E23}"/>
    <dgm:cxn modelId="{DDC07A13-E27A-4477-8974-C8624069666F}" type="presOf" srcId="{FB461B1A-F2EE-45B8-ABF0-B97AEB41C264}" destId="{CB270007-7F21-4725-A90A-81DC5C767E66}" srcOrd="0" destOrd="1" presId="urn:microsoft.com/office/officeart/2005/8/layout/hList1"/>
    <dgm:cxn modelId="{0C57EA9B-DF41-4A76-AB03-404C333372D6}" srcId="{ED5B285A-09DB-488B-A469-CB3F6B457C49}" destId="{BC1443A7-18C1-4119-9E44-F2280FD1F643}" srcOrd="1" destOrd="0" parTransId="{B94BE8B2-9DAE-4FF0-AAD8-E42AB5214C73}" sibTransId="{AF059848-DBE9-403C-A1F8-C54AEB65BE15}"/>
    <dgm:cxn modelId="{B49C7FC1-7EBD-4BF1-9926-B178A2AB09A2}" srcId="{6F9886C0-A4E8-4920-83A5-BC96DC337EEC}" destId="{3EC76EB8-E13B-4304-AC20-E87526B7895E}" srcOrd="3" destOrd="0" parTransId="{0B9FDDF4-B689-4706-B4C0-994F34F44559}" sibTransId="{ADC73155-C6EA-4A7E-A2D2-6957C317291B}"/>
    <dgm:cxn modelId="{15BE85D9-B0E1-41DB-A65D-3DB7986E1440}" srcId="{3EC76EB8-E13B-4304-AC20-E87526B7895E}" destId="{532AAFDC-13B9-4F5E-BD9B-B7BE712F1C5C}" srcOrd="1" destOrd="0" parTransId="{AF364F95-DB2D-4C1B-B308-D639139FE618}" sibTransId="{63254F15-AB16-4B0B-B813-9483B3C1CAFC}"/>
    <dgm:cxn modelId="{FA480E85-B177-4D27-8707-6CBB2D9E8E2D}" type="presOf" srcId="{02237605-E75B-48D2-8EB2-CE8B45C6E8FE}" destId="{0E6F8FE1-15E4-4E63-B9AB-E2F416BCDD02}" srcOrd="0" destOrd="0" presId="urn:microsoft.com/office/officeart/2005/8/layout/hList1"/>
    <dgm:cxn modelId="{20CED43D-52E6-4404-B0F6-20E9249557BC}" type="presOf" srcId="{756DBBD2-E0C7-4BFE-95FC-94380F06898D}" destId="{67232641-AE3E-4703-9C34-E70C0CC4DACE}" srcOrd="0" destOrd="0" presId="urn:microsoft.com/office/officeart/2005/8/layout/hList1"/>
    <dgm:cxn modelId="{132FAC7E-2D16-4BF7-8753-9692F82A495E}" srcId="{3EC76EB8-E13B-4304-AC20-E87526B7895E}" destId="{02219FC6-912F-45FF-82C3-E57B50153E95}" srcOrd="0" destOrd="0" parTransId="{1CE36922-2815-47A8-9B44-99EF1BACCFCA}" sibTransId="{B0854DCE-FF5C-45D1-B420-C0C0561E84C6}"/>
    <dgm:cxn modelId="{6E4758CF-B988-4C08-9F44-A354A93DFDD2}" srcId="{756DBBD2-E0C7-4BFE-95FC-94380F06898D}" destId="{FB461B1A-F2EE-45B8-ABF0-B97AEB41C264}" srcOrd="1" destOrd="0" parTransId="{75C7E6A5-1F23-4B66-AE3A-F5A272A7C089}" sibTransId="{D6D7994F-9B4E-4CC4-8109-ED8F27182043}"/>
    <dgm:cxn modelId="{F43C5AAA-D8C9-4C6A-B3B1-5C1B03724B49}" srcId="{6F9886C0-A4E8-4920-83A5-BC96DC337EEC}" destId="{ED5B285A-09DB-488B-A469-CB3F6B457C49}" srcOrd="1" destOrd="0" parTransId="{78DD1F19-5954-4755-8A1B-9263A0181190}" sibTransId="{013AE698-EF81-4F63-80DE-EA8B14F7670C}"/>
    <dgm:cxn modelId="{0D4AC470-FBF9-471F-AEB5-4C66323F572A}" type="presOf" srcId="{00DB9FB9-DBB8-41BE-8E26-280DBEF3E5D9}" destId="{CB270007-7F21-4725-A90A-81DC5C767E66}" srcOrd="0" destOrd="0" presId="urn:microsoft.com/office/officeart/2005/8/layout/hList1"/>
    <dgm:cxn modelId="{1D2FACAC-5BBB-4087-9204-E3ED9152D585}" type="presOf" srcId="{BC1443A7-18C1-4119-9E44-F2280FD1F643}" destId="{0E6F8FE1-15E4-4E63-B9AB-E2F416BCDD02}" srcOrd="0" destOrd="1" presId="urn:microsoft.com/office/officeart/2005/8/layout/hList1"/>
    <dgm:cxn modelId="{E488EA53-C961-448B-BB88-A5380D87CB2C}" type="presParOf" srcId="{A8D52F50-AF88-4999-BD7A-DA5CDD07DD1D}" destId="{C5FA28F7-2D76-4522-A732-4ECC3FA3AF2B}" srcOrd="0" destOrd="0" presId="urn:microsoft.com/office/officeart/2005/8/layout/hList1"/>
    <dgm:cxn modelId="{17225043-3FCE-43B0-BC2C-9ACBDA633C06}" type="presParOf" srcId="{C5FA28F7-2D76-4522-A732-4ECC3FA3AF2B}" destId="{67232641-AE3E-4703-9C34-E70C0CC4DACE}" srcOrd="0" destOrd="0" presId="urn:microsoft.com/office/officeart/2005/8/layout/hList1"/>
    <dgm:cxn modelId="{251DA514-703A-4570-9589-6EBE51C4EA28}" type="presParOf" srcId="{C5FA28F7-2D76-4522-A732-4ECC3FA3AF2B}" destId="{CB270007-7F21-4725-A90A-81DC5C767E66}" srcOrd="1" destOrd="0" presId="urn:microsoft.com/office/officeart/2005/8/layout/hList1"/>
    <dgm:cxn modelId="{9C54540C-6517-494F-8B78-A9D9D6A60551}" type="presParOf" srcId="{A8D52F50-AF88-4999-BD7A-DA5CDD07DD1D}" destId="{476D245E-7D55-4325-886E-6B43DC694425}" srcOrd="1" destOrd="0" presId="urn:microsoft.com/office/officeart/2005/8/layout/hList1"/>
    <dgm:cxn modelId="{385F12F9-A97E-42F4-90B0-DE963AF5DAC2}" type="presParOf" srcId="{A8D52F50-AF88-4999-BD7A-DA5CDD07DD1D}" destId="{8F6433E2-BF08-4058-8A64-E02F7B2FE83A}" srcOrd="2" destOrd="0" presId="urn:microsoft.com/office/officeart/2005/8/layout/hList1"/>
    <dgm:cxn modelId="{158B3126-4C2E-4437-AB7D-3312EB970122}" type="presParOf" srcId="{8F6433E2-BF08-4058-8A64-E02F7B2FE83A}" destId="{F60B229F-5B21-4F21-8215-A1E5C3A242DF}" srcOrd="0" destOrd="0" presId="urn:microsoft.com/office/officeart/2005/8/layout/hList1"/>
    <dgm:cxn modelId="{2CF2F24F-C09B-449D-82FA-9A828C7CB95D}" type="presParOf" srcId="{8F6433E2-BF08-4058-8A64-E02F7B2FE83A}" destId="{0E6F8FE1-15E4-4E63-B9AB-E2F416BCDD02}" srcOrd="1" destOrd="0" presId="urn:microsoft.com/office/officeart/2005/8/layout/hList1"/>
    <dgm:cxn modelId="{127E885E-DCCA-4716-B984-8FAA8EFA0BFC}" type="presParOf" srcId="{A8D52F50-AF88-4999-BD7A-DA5CDD07DD1D}" destId="{F0A97119-ED0C-4E68-B866-DAAF21F718FA}" srcOrd="3" destOrd="0" presId="urn:microsoft.com/office/officeart/2005/8/layout/hList1"/>
    <dgm:cxn modelId="{72AB190F-FDF2-4D31-B5C3-6096394A3E69}" type="presParOf" srcId="{A8D52F50-AF88-4999-BD7A-DA5CDD07DD1D}" destId="{27B1C0C5-99DA-4844-84C2-B3728A162E9C}" srcOrd="4" destOrd="0" presId="urn:microsoft.com/office/officeart/2005/8/layout/hList1"/>
    <dgm:cxn modelId="{F13C3E9D-8AFD-4EC0-B22E-C16D8EEE443C}" type="presParOf" srcId="{27B1C0C5-99DA-4844-84C2-B3728A162E9C}" destId="{FA312BC2-3768-4438-9284-7345A28D1E0D}" srcOrd="0" destOrd="0" presId="urn:microsoft.com/office/officeart/2005/8/layout/hList1"/>
    <dgm:cxn modelId="{92E9A065-4F9F-4A25-BBE7-27E824AA313A}" type="presParOf" srcId="{27B1C0C5-99DA-4844-84C2-B3728A162E9C}" destId="{E454DF77-800E-46F4-A4C4-A69D38394B3F}" srcOrd="1" destOrd="0" presId="urn:microsoft.com/office/officeart/2005/8/layout/hList1"/>
    <dgm:cxn modelId="{A501AB21-7AD8-493E-9411-188FB984DE55}" type="presParOf" srcId="{A8D52F50-AF88-4999-BD7A-DA5CDD07DD1D}" destId="{061FE92B-1106-40AF-9321-7139548F6193}" srcOrd="5" destOrd="0" presId="urn:microsoft.com/office/officeart/2005/8/layout/hList1"/>
    <dgm:cxn modelId="{9BCDE8F1-E751-4B47-B82C-66A13A7BC0FC}" type="presParOf" srcId="{A8D52F50-AF88-4999-BD7A-DA5CDD07DD1D}" destId="{92B4BE89-E520-48BD-9BC8-85479A5FA190}" srcOrd="6" destOrd="0" presId="urn:microsoft.com/office/officeart/2005/8/layout/hList1"/>
    <dgm:cxn modelId="{C8A94874-3F6A-444D-8AFE-1413FC9B575E}" type="presParOf" srcId="{92B4BE89-E520-48BD-9BC8-85479A5FA190}" destId="{223B8052-4E9F-4783-B940-D6BC70E461A2}" srcOrd="0" destOrd="0" presId="urn:microsoft.com/office/officeart/2005/8/layout/hList1"/>
    <dgm:cxn modelId="{F7B0CFB9-8650-489C-A931-1EEFDA31CA9F}" type="presParOf" srcId="{92B4BE89-E520-48BD-9BC8-85479A5FA190}" destId="{1025838D-61E1-4B15-AA95-A11AB76042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32641-AE3E-4703-9C34-E70C0CC4DACE}">
      <dsp:nvSpPr>
        <dsp:cNvPr id="0" name=""/>
        <dsp:cNvSpPr/>
      </dsp:nvSpPr>
      <dsp:spPr>
        <a:xfrm>
          <a:off x="91270" y="254931"/>
          <a:ext cx="1423266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2023г.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270" y="254931"/>
        <a:ext cx="1423266" cy="432000"/>
      </dsp:txXfrm>
    </dsp:sp>
    <dsp:sp modelId="{CB270007-7F21-4725-A90A-81DC5C767E66}">
      <dsp:nvSpPr>
        <dsp:cNvPr id="0" name=""/>
        <dsp:cNvSpPr/>
      </dsp:nvSpPr>
      <dsp:spPr>
        <a:xfrm>
          <a:off x="1654" y="686931"/>
          <a:ext cx="1602498" cy="8440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60,50%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206,7 млн.руб.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4" y="686931"/>
        <a:ext cx="1602498" cy="844087"/>
      </dsp:txXfrm>
    </dsp:sp>
    <dsp:sp modelId="{F60B229F-5B21-4F21-8215-A1E5C3A242DF}">
      <dsp:nvSpPr>
        <dsp:cNvPr id="0" name=""/>
        <dsp:cNvSpPr/>
      </dsp:nvSpPr>
      <dsp:spPr>
        <a:xfrm>
          <a:off x="1913962" y="254931"/>
          <a:ext cx="1423266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2024г.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3962" y="254931"/>
        <a:ext cx="1423266" cy="432000"/>
      </dsp:txXfrm>
    </dsp:sp>
    <dsp:sp modelId="{0E6F8FE1-15E4-4E63-B9AB-E2F416BCDD02}">
      <dsp:nvSpPr>
        <dsp:cNvPr id="0" name=""/>
        <dsp:cNvSpPr/>
      </dsp:nvSpPr>
      <dsp:spPr>
        <a:xfrm>
          <a:off x="1803410" y="686931"/>
          <a:ext cx="1644370" cy="8440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55,62 %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241,1 млн.руб.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3410" y="686931"/>
        <a:ext cx="1644370" cy="844087"/>
      </dsp:txXfrm>
    </dsp:sp>
    <dsp:sp modelId="{FA312BC2-3768-4438-9284-7345A28D1E0D}">
      <dsp:nvSpPr>
        <dsp:cNvPr id="0" name=""/>
        <dsp:cNvSpPr/>
      </dsp:nvSpPr>
      <dsp:spPr>
        <a:xfrm>
          <a:off x="3693101" y="254931"/>
          <a:ext cx="1423266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2025г</a:t>
          </a:r>
          <a:r>
            <a:rPr lang="ru-RU" sz="1500" kern="1200" dirty="0" smtClean="0"/>
            <a:t>.</a:t>
          </a:r>
          <a:endParaRPr lang="ru-RU" sz="1500" kern="1200" dirty="0"/>
        </a:p>
      </dsp:txBody>
      <dsp:txXfrm>
        <a:off x="3693101" y="254931"/>
        <a:ext cx="1423266" cy="432000"/>
      </dsp:txXfrm>
    </dsp:sp>
    <dsp:sp modelId="{E454DF77-800E-46F4-A4C4-A69D38394B3F}">
      <dsp:nvSpPr>
        <dsp:cNvPr id="0" name=""/>
        <dsp:cNvSpPr/>
      </dsp:nvSpPr>
      <dsp:spPr>
        <a:xfrm>
          <a:off x="3647037" y="686931"/>
          <a:ext cx="1515394" cy="8440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59,49 %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276,8 млн.руб</a:t>
          </a:r>
          <a:r>
            <a:rPr lang="ru-RU" sz="1500" b="1" kern="1200" dirty="0" smtClean="0"/>
            <a:t>.</a:t>
          </a:r>
          <a:endParaRPr lang="ru-RU" sz="1500" b="1" kern="1200" dirty="0"/>
        </a:p>
      </dsp:txBody>
      <dsp:txXfrm>
        <a:off x="3647037" y="686931"/>
        <a:ext cx="1515394" cy="844087"/>
      </dsp:txXfrm>
    </dsp:sp>
    <dsp:sp modelId="{223B8052-4E9F-4783-B940-D6BC70E461A2}">
      <dsp:nvSpPr>
        <dsp:cNvPr id="0" name=""/>
        <dsp:cNvSpPr/>
      </dsp:nvSpPr>
      <dsp:spPr>
        <a:xfrm>
          <a:off x="5361689" y="254931"/>
          <a:ext cx="1423266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2026г.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1689" y="254931"/>
        <a:ext cx="1423266" cy="432000"/>
      </dsp:txXfrm>
    </dsp:sp>
    <dsp:sp modelId="{1025838D-61E1-4B15-AA95-A11AB76042F9}">
      <dsp:nvSpPr>
        <dsp:cNvPr id="0" name=""/>
        <dsp:cNvSpPr/>
      </dsp:nvSpPr>
      <dsp:spPr>
        <a:xfrm>
          <a:off x="5361689" y="686931"/>
          <a:ext cx="1423266" cy="8440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60,25%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302,2млн.руб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1689" y="686931"/>
        <a:ext cx="1423266" cy="844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32641-AE3E-4703-9C34-E70C0CC4DACE}">
      <dsp:nvSpPr>
        <dsp:cNvPr id="0" name=""/>
        <dsp:cNvSpPr/>
      </dsp:nvSpPr>
      <dsp:spPr>
        <a:xfrm>
          <a:off x="2551" y="276136"/>
          <a:ext cx="1534277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2023г</a:t>
          </a:r>
          <a:r>
            <a:rPr lang="ru-RU" sz="1500" kern="1200" dirty="0" smtClean="0"/>
            <a:t>.</a:t>
          </a:r>
          <a:endParaRPr lang="ru-RU" sz="1500" kern="1200" dirty="0"/>
        </a:p>
      </dsp:txBody>
      <dsp:txXfrm>
        <a:off x="2551" y="276136"/>
        <a:ext cx="1534277" cy="432000"/>
      </dsp:txXfrm>
    </dsp:sp>
    <dsp:sp modelId="{CB270007-7F21-4725-A90A-81DC5C767E66}">
      <dsp:nvSpPr>
        <dsp:cNvPr id="0" name=""/>
        <dsp:cNvSpPr/>
      </dsp:nvSpPr>
      <dsp:spPr>
        <a:xfrm>
          <a:off x="2551" y="708137"/>
          <a:ext cx="1534277" cy="65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0,09186921%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9,7 млн.руб.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1" y="708137"/>
        <a:ext cx="1534277" cy="658800"/>
      </dsp:txXfrm>
    </dsp:sp>
    <dsp:sp modelId="{F60B229F-5B21-4F21-8215-A1E5C3A242DF}">
      <dsp:nvSpPr>
        <dsp:cNvPr id="0" name=""/>
        <dsp:cNvSpPr/>
      </dsp:nvSpPr>
      <dsp:spPr>
        <a:xfrm>
          <a:off x="1751628" y="276136"/>
          <a:ext cx="1534277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2024г.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1628" y="276136"/>
        <a:ext cx="1534277" cy="432000"/>
      </dsp:txXfrm>
    </dsp:sp>
    <dsp:sp modelId="{0E6F8FE1-15E4-4E63-B9AB-E2F416BCDD02}">
      <dsp:nvSpPr>
        <dsp:cNvPr id="0" name=""/>
        <dsp:cNvSpPr/>
      </dsp:nvSpPr>
      <dsp:spPr>
        <a:xfrm>
          <a:off x="1751628" y="708137"/>
          <a:ext cx="1534277" cy="65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0,09129003%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10,6 млн.руб.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1628" y="708137"/>
        <a:ext cx="1534277" cy="658800"/>
      </dsp:txXfrm>
    </dsp:sp>
    <dsp:sp modelId="{FA312BC2-3768-4438-9284-7345A28D1E0D}">
      <dsp:nvSpPr>
        <dsp:cNvPr id="0" name=""/>
        <dsp:cNvSpPr/>
      </dsp:nvSpPr>
      <dsp:spPr>
        <a:xfrm>
          <a:off x="3507608" y="282353"/>
          <a:ext cx="1534277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2025г.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7608" y="282353"/>
        <a:ext cx="1534277" cy="432000"/>
      </dsp:txXfrm>
    </dsp:sp>
    <dsp:sp modelId="{E454DF77-800E-46F4-A4C4-A69D38394B3F}">
      <dsp:nvSpPr>
        <dsp:cNvPr id="0" name=""/>
        <dsp:cNvSpPr/>
      </dsp:nvSpPr>
      <dsp:spPr>
        <a:xfrm>
          <a:off x="3500704" y="708137"/>
          <a:ext cx="1534277" cy="65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0,09129003%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10,9млн.руб.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0704" y="708137"/>
        <a:ext cx="1534277" cy="658800"/>
      </dsp:txXfrm>
    </dsp:sp>
    <dsp:sp modelId="{223B8052-4E9F-4783-B940-D6BC70E461A2}">
      <dsp:nvSpPr>
        <dsp:cNvPr id="0" name=""/>
        <dsp:cNvSpPr/>
      </dsp:nvSpPr>
      <dsp:spPr>
        <a:xfrm>
          <a:off x="5249780" y="276136"/>
          <a:ext cx="1534277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2026г.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9780" y="276136"/>
        <a:ext cx="1534277" cy="432000"/>
      </dsp:txXfrm>
    </dsp:sp>
    <dsp:sp modelId="{1025838D-61E1-4B15-AA95-A11AB76042F9}">
      <dsp:nvSpPr>
        <dsp:cNvPr id="0" name=""/>
        <dsp:cNvSpPr/>
      </dsp:nvSpPr>
      <dsp:spPr>
        <a:xfrm>
          <a:off x="5249780" y="708137"/>
          <a:ext cx="1534277" cy="65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0,09129003%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11,1млн.руб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9780" y="708137"/>
        <a:ext cx="1534277" cy="65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0.53716</cdr:x>
      <cdr:y>0.39063</cdr:y>
    </cdr:from>
    <cdr:to>
      <cdr:x>0.85135</cdr:x>
      <cdr:y>0.48438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374595" y="1869690"/>
          <a:ext cx="2558742" cy="4487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5400" cap="flat" cmpd="sng" algn="ctr">
          <a:solidFill>
            <a:schemeClr val="bg1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6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6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6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6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1432,6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0.49662</cdr:x>
      <cdr:y>0.65672</cdr:y>
    </cdr:from>
    <cdr:to>
      <cdr:x>0.81081</cdr:x>
      <cdr:y>0.75047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500462" y="3143272"/>
          <a:ext cx="2214578" cy="4487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5400" cap="flat" cmpd="sng" algn="ctr">
          <a:solidFill>
            <a:schemeClr val="bg1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6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6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6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6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1481,7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0.59797</cdr:x>
      <cdr:y>0.1194</cdr:y>
    </cdr:from>
    <cdr:to>
      <cdr:x>0.91216</cdr:x>
      <cdr:y>0.21315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214842" y="571504"/>
          <a:ext cx="2214578" cy="44872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sz="1800" b="1" dirty="0" smtClean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1365,5</a:t>
          </a:r>
        </a:p>
        <a:p xmlns:a="http://schemas.openxmlformats.org/drawingml/2006/main">
          <a:pPr algn="ctr"/>
          <a:endParaRPr lang="ru-RU" sz="1800" b="1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0.5976</cdr:x>
      <cdr:y>0.26758</cdr:y>
    </cdr:from>
    <cdr:to>
      <cdr:x>0.69469</cdr:x>
      <cdr:y>0.3422</cdr:y>
    </cdr:to>
    <cdr:sp macro="" textlink="">
      <cdr:nvSpPr>
        <cdr:cNvPr id="8" name="Двойные круглые скобки 7"/>
        <cdr:cNvSpPr/>
      </cdr:nvSpPr>
      <cdr:spPr>
        <a:xfrm xmlns:a="http://schemas.openxmlformats.org/drawingml/2006/main">
          <a:off x="4866821" y="1280754"/>
          <a:ext cx="790694" cy="357157"/>
        </a:xfrm>
        <a:prstGeom xmlns:a="http://schemas.openxmlformats.org/drawingml/2006/main" prst="bracketPair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-8,0%</a:t>
          </a:r>
          <a:endParaRPr lang="ru-RU" sz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0.8835</cdr:x>
      <cdr:y>0.26401</cdr:y>
    </cdr:from>
    <cdr:to>
      <cdr:x>1</cdr:x>
      <cdr:y>0.36849</cdr:y>
    </cdr:to>
    <cdr:sp macro="" textlink="">
      <cdr:nvSpPr>
        <cdr:cNvPr id="10" name="Двойные круглые скобки 9"/>
        <cdr:cNvSpPr/>
      </cdr:nvSpPr>
      <cdr:spPr>
        <a:xfrm xmlns:a="http://schemas.openxmlformats.org/drawingml/2006/main">
          <a:off x="7195164" y="1263635"/>
          <a:ext cx="948768" cy="500077"/>
        </a:xfrm>
        <a:prstGeom xmlns:a="http://schemas.openxmlformats.org/drawingml/2006/main" prst="bracketPair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 +5,0%</a:t>
          </a:r>
          <a:endParaRPr lang="ru-RU" sz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0.51818</cdr:x>
      <cdr:y>0.65672</cdr:y>
    </cdr:from>
    <cdr:to>
      <cdr:x>0.83237</cdr:x>
      <cdr:y>0.72951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071952" y="3143289"/>
          <a:ext cx="2468961" cy="34842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395,0</a:t>
          </a:r>
          <a:endParaRPr lang="ru-RU" sz="1800" b="1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0.43689</cdr:x>
      <cdr:y>0.35938</cdr:y>
    </cdr:from>
    <cdr:to>
      <cdr:x>0.75108</cdr:x>
      <cdr:y>0.45752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214710" y="1643074"/>
          <a:ext cx="2311846" cy="44872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366,7</a:t>
          </a:r>
          <a:endParaRPr lang="ru-RU" sz="1800" b="1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0.43689</cdr:x>
      <cdr:y>0.09375</cdr:y>
    </cdr:from>
    <cdr:to>
      <cdr:x>0.70909</cdr:x>
      <cdr:y>0.16783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433160" y="448720"/>
          <a:ext cx="2138997" cy="35455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328,7</a:t>
          </a:r>
          <a:endParaRPr lang="ru-RU" sz="1800" b="1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0.3125</cdr:x>
      <cdr:y>0.47059</cdr:y>
    </cdr:from>
    <cdr:to>
      <cdr:x>0.40625</cdr:x>
      <cdr:y>0.52941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488" y="2286016"/>
          <a:ext cx="85725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0.35156</cdr:x>
      <cdr:y>0.25</cdr:y>
    </cdr:from>
    <cdr:to>
      <cdr:x>0.48437</cdr:x>
      <cdr:y>0.36765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14678" y="1214446"/>
          <a:ext cx="1214446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Franklin Gothic Demi" pitchFamily="34" charset="0"/>
            </a:rPr>
            <a:t>1 298,1 млн.руб.</a:t>
          </a:r>
          <a:endParaRPr lang="ru-RU" sz="1800" dirty="0">
            <a:latin typeface="Franklin Gothic Demi" pitchFamily="34" charset="0"/>
          </a:endParaRPr>
        </a:p>
      </cdr:txBody>
    </cdr:sp>
  </cdr:relSizeAnchor>
  <cdr:relSizeAnchor xmlns:cdr="http://schemas.openxmlformats.org/drawingml/2006/chartDrawing">
    <cdr:from>
      <cdr:x>0.75</cdr:x>
      <cdr:y>0.33824</cdr:y>
    </cdr:from>
    <cdr:to>
      <cdr:x>0.875</cdr:x>
      <cdr:y>0.42647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58016" y="1643074"/>
          <a:ext cx="114300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latin typeface="Franklin Gothic Demi" pitchFamily="34" charset="0"/>
            </a:rPr>
            <a:t>67,4</a:t>
          </a:r>
        </a:p>
        <a:p xmlns:a="http://schemas.openxmlformats.org/drawingml/2006/main">
          <a:pPr algn="ctr"/>
          <a:r>
            <a:rPr lang="ru-RU" sz="1800" dirty="0" smtClean="0">
              <a:latin typeface="Franklin Gothic Demi" pitchFamily="34" charset="0"/>
            </a:rPr>
            <a:t>млн.руб</a:t>
          </a:r>
          <a:r>
            <a:rPr lang="ru-RU" sz="1800" dirty="0" smtClean="0"/>
            <a:t>.</a:t>
          </a:r>
          <a:endParaRPr lang="ru-RU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fld id="{CE37D857-4AB3-4168-AA22-2044816EBC19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2" tIns="45386" rIns="90772" bIns="4538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8560"/>
            <a:ext cx="5389240" cy="4440796"/>
          </a:xfrm>
          <a:prstGeom prst="rect">
            <a:avLst/>
          </a:prstGeom>
        </p:spPr>
        <p:txBody>
          <a:bodyPr vert="horz" lIns="90772" tIns="45386" rIns="90772" bIns="453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3962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3962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fld id="{E4BE81B1-7F31-4A59-953E-742E11706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0283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1606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E2738-1130-416E-94B8-7810F3160802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6C168-9674-46CC-B1E8-E6294FA55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6F10A-28BC-48A6-AF85-8346116DDBF9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39BA5-41E6-43A6-8A04-38922B9BD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EDE7-537D-445F-A609-22C8271937C4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2E859-76BA-465B-9E9A-8380348F0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164FC-97AD-46B6-816C-ED32AF939A3A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1BF36-A523-40FD-B6E5-8812FDD17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1E114-0800-4B5B-AB83-44F5CAB7134E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AF5B-0998-4515-9ABB-6EA4B1A8E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6D44F-BEA8-4D2B-9ECF-C43EA92C04B7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9959D-307B-4B8D-80EC-EF71BC6BA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057F2-FB3B-4618-AC2B-847066596C91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3C445-4713-4C21-AABB-B09000470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E39AD-7A2D-45EE-AB63-7071AD4D0E63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1FF9-0B14-47BC-8349-BFFFE70B2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18824-0E5B-49BA-9B81-9191E9394EB5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7365-C55B-40B0-9929-38662932B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CF48C-4FBC-4EDA-B7B2-D871E324A09C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B5F84-E0A4-46AA-83C6-69812A036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A63A5-8716-467B-A784-94CF1742E42C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F12B6-E235-4944-A872-27D3A5D7C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C36220-B7C0-42E4-A268-A22113B6AAF7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083981-C301-4A34-B45F-BF5B9066F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go.s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00" y="0"/>
            <a:ext cx="8001000" cy="1214438"/>
          </a:xfrm>
        </p:spPr>
        <p:txBody>
          <a:bodyPr/>
          <a:lstStyle/>
          <a:p>
            <a:pPr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 Усть-Катавского городского округа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годов для граждан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17" descr="Untitled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0" y="1214438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Материал подготовлен на основании проекта бюджета </a:t>
            </a:r>
          </a:p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Усть-Катавского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городского округа 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год </a:t>
            </a:r>
          </a:p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2026 годов.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Подготовленный материал позволит получить информацию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 основных характеристиках бюджета, о подходах при формировании </a:t>
            </a:r>
          </a:p>
          <a:p>
            <a:pPr algn="ctr" eaLnBrk="0" hangingPunct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бюджета и направлениях расходов бюджета.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700338" y="3433763"/>
            <a:ext cx="381635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Руководители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С.Д.Семков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глава Усть-Катавского городского округа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А.П.Логинова, заместитель главы по финансовым вопросам - начальник финансового 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0" y="564038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подготовлен </a:t>
            </a:r>
          </a:p>
          <a:p>
            <a:pPr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финансовым управлением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администрации Усть-Катавского городского округа</a:t>
            </a:r>
          </a:p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Ноябрь 2023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pic>
        <p:nvPicPr>
          <p:cNvPr id="13319" name="Picture 6" descr="C:\Users\fin38u5\Desktop\chq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3071826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 descr="C:\Users\fin38u5\Desktop\tbxoxmtk_b.d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5750" y="3068638"/>
            <a:ext cx="14859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Прямоугольник 15"/>
          <p:cNvSpPr>
            <a:spLocks noChangeArrowheads="1"/>
          </p:cNvSpPr>
          <p:nvPr/>
        </p:nvSpPr>
        <p:spPr bwMode="auto">
          <a:xfrm>
            <a:off x="1071563" y="5286375"/>
            <a:ext cx="1476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Семков</a:t>
            </a:r>
            <a:r>
              <a:rPr lang="en-US" sz="1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С.Д.</a:t>
            </a:r>
            <a:endParaRPr lang="ru-RU" sz="1800">
              <a:latin typeface="Calibri" pitchFamily="34" charset="0"/>
            </a:endParaRPr>
          </a:p>
        </p:txBody>
      </p:sp>
      <p:sp>
        <p:nvSpPr>
          <p:cNvPr id="13322" name="Прямоугольник 16"/>
          <p:cNvSpPr>
            <a:spLocks noChangeArrowheads="1"/>
          </p:cNvSpPr>
          <p:nvPr/>
        </p:nvSpPr>
        <p:spPr bwMode="auto">
          <a:xfrm>
            <a:off x="6500813" y="5286375"/>
            <a:ext cx="1704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Логинова</a:t>
            </a:r>
            <a:r>
              <a:rPr lang="en-US" sz="1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А.П.</a:t>
            </a:r>
            <a:endParaRPr lang="ru-RU" sz="1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7" descr="Untitled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1259632" y="710300"/>
            <a:ext cx="7777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solidFill>
                  <a:srgbClr val="17375E"/>
                </a:solidFill>
                <a:latin typeface="Arial" panose="020B0604020202020204" pitchFamily="34" charset="0"/>
              </a:rPr>
              <a:t>Среднесписочная численность работников (без внешних совместителей),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solidFill>
                  <a:srgbClr val="17375E"/>
                </a:solidFill>
                <a:latin typeface="Arial" panose="020B0604020202020204" pitchFamily="34" charset="0"/>
              </a:rPr>
              <a:t>тыс. человек</a:t>
            </a:r>
          </a:p>
        </p:txBody>
      </p:sp>
      <p:graphicFrame>
        <p:nvGraphicFramePr>
          <p:cNvPr id="5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780770"/>
              </p:ext>
            </p:extLst>
          </p:nvPr>
        </p:nvGraphicFramePr>
        <p:xfrm>
          <a:off x="1138412" y="1340843"/>
          <a:ext cx="7126287" cy="359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Chart" r:id="rId4" imgW="7132938" imgH="3603048" progId="Excel.Chart.8">
                  <p:embed/>
                </p:oleObj>
              </mc:Choice>
              <mc:Fallback>
                <p:oleObj name="Chart" r:id="rId4" imgW="7132938" imgH="3603048" progId="Excel.Chart.8">
                  <p:embed/>
                  <p:pic>
                    <p:nvPicPr>
                      <p:cNvPr id="22532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412" y="1340843"/>
                        <a:ext cx="7126287" cy="359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3688" y="136525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Прогноз социально-экономического развития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>
            <a:spLocks noChangeArrowheads="1"/>
          </p:cNvSpPr>
          <p:nvPr/>
        </p:nvSpPr>
        <p:spPr bwMode="auto">
          <a:xfrm>
            <a:off x="1043459" y="786473"/>
            <a:ext cx="7777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solidFill>
                  <a:srgbClr val="17375E"/>
                </a:solidFill>
                <a:latin typeface="Arial" panose="020B0604020202020204" pitchFamily="34" charset="0"/>
              </a:rPr>
              <a:t>Численность постоянного населения (среднегодовая), </a:t>
            </a:r>
            <a:r>
              <a:rPr lang="ru-RU" altLang="ru-RU" sz="1400" b="1" i="1" dirty="0" err="1">
                <a:solidFill>
                  <a:srgbClr val="17375E"/>
                </a:solidFill>
                <a:latin typeface="Arial" panose="020B0604020202020204" pitchFamily="34" charset="0"/>
              </a:rPr>
              <a:t>тыс.человек</a:t>
            </a:r>
            <a:endParaRPr lang="ru-RU" altLang="ru-RU" sz="1400" b="1" i="1" dirty="0">
              <a:solidFill>
                <a:srgbClr val="17375E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1720329" y="1484784"/>
          <a:ext cx="5659983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7" descr="Untitled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3688" y="136525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Прогноз социально-экономического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40863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1000125" y="142875"/>
            <a:ext cx="7929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характеристики бюджета Усть-Катавского городского округа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2026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4486" name="Group 38"/>
          <p:cNvGraphicFramePr>
            <a:graphicFrameLocks noGrp="1"/>
          </p:cNvGraphicFramePr>
          <p:nvPr>
            <p:extLst/>
          </p:nvPr>
        </p:nvGraphicFramePr>
        <p:xfrm>
          <a:off x="571500" y="1571625"/>
          <a:ext cx="7632064" cy="3216276"/>
        </p:xfrm>
        <a:graphic>
          <a:graphicData uri="http://schemas.openxmlformats.org/drawingml/2006/table">
            <a:tbl>
              <a:tblPr/>
              <a:tblGrid>
                <a:gridCol w="3786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тыс.руб.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- 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>
                          <a:latin typeface="Times New Roman"/>
                        </a:rPr>
                        <a:t>1 365 471,80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>
                          <a:latin typeface="Times New Roman"/>
                        </a:rPr>
                        <a:t>1 432 578,08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latin typeface="Times New Roman"/>
                        </a:rPr>
                        <a:t>1 481 713,16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- всего,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>
                          <a:latin typeface="Times New Roman"/>
                        </a:rPr>
                        <a:t>1 365 471,80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>
                          <a:latin typeface="Times New Roman"/>
                        </a:rPr>
                        <a:t>1 432 578,08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latin typeface="Times New Roman"/>
                        </a:rPr>
                        <a:t>1 481 713,16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 (+), дефицит (- 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Верхний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муниципального внутреннего долга (по состоянию на 1 января года, следующего за очередным финансовым годом)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650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1000125" y="146050"/>
            <a:ext cx="8143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Доходы бюджета Усть-Катавского городского округа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(млн. руб.)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500034" y="1500174"/>
          <a:ext cx="8143932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364088" y="4122084"/>
            <a:ext cx="6238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+4,9%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73566" y="4035111"/>
            <a:ext cx="6974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+11,6%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21608" y="5357825"/>
            <a:ext cx="6238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+3,4%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12360" y="5357825"/>
            <a:ext cx="6238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+7,7%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466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1000125" y="142852"/>
            <a:ext cx="8143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Собственные доходы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бюджета Усть-Катавского городского округа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(млн. руб.)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571472" y="1428736"/>
          <a:ext cx="785818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14942" y="3714752"/>
            <a:ext cx="7088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+12,6%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2571744"/>
            <a:ext cx="7088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+14,2%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5072074"/>
            <a:ext cx="6238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+8,2%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41200" y="2759092"/>
            <a:ext cx="8787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-46,2%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5669" y="4109802"/>
            <a:ext cx="6480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-0,3%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5429264"/>
            <a:ext cx="648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+1,2%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07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000125" y="142875"/>
            <a:ext cx="8143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Усть-Катавского городского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округа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142875" y="1000125"/>
            <a:ext cx="87868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соответствии со статьёй 58 Бюджетного кодекса Российской Федерации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годах норматив НДФЛ установлен: 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Дифференцированный норматив отчислений в бюджет от акцизов на автомобильный и прямогонный бензин, дизельное топливо, исходя из протяженности автомобильных дорог общего пользования местного значения, которые учтены для расчетов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164,7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км. </a:t>
            </a: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1071538" y="1643050"/>
          <a:ext cx="678661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/>
          </p:nvPr>
        </p:nvGraphicFramePr>
        <p:xfrm>
          <a:off x="1071538" y="4714884"/>
          <a:ext cx="6786610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93050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35038" y="150813"/>
            <a:ext cx="78518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42875" y="5546725"/>
            <a:ext cx="8786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61925" algn="l"/>
              </a:tabLst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072362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  <p:extLst/>
          </p:nvPr>
        </p:nvGraphicFramePr>
        <p:xfrm>
          <a:off x="0" y="1000103"/>
          <a:ext cx="9215470" cy="5910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5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86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61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 Cyr"/>
                        </a:rPr>
                        <a:t>Наименование доходного источника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 Cyr"/>
                        </a:rPr>
                        <a:t>Бюджет на </a:t>
                      </a:r>
                      <a:r>
                        <a:rPr lang="ru-RU" sz="1000" b="0" i="0" u="none" strike="noStrike" dirty="0" smtClean="0">
                          <a:latin typeface="Times New Roman Cyr"/>
                        </a:rPr>
                        <a:t>2023 </a:t>
                      </a:r>
                      <a:r>
                        <a:rPr lang="ru-RU" sz="1000" b="0" i="0" u="none" strike="noStrike" dirty="0">
                          <a:latin typeface="Times New Roman Cyr"/>
                        </a:rPr>
                        <a:t>год ( в редакции от </a:t>
                      </a:r>
                      <a:r>
                        <a:rPr lang="ru-RU" sz="1000" b="0" i="0" u="none" strike="noStrike" dirty="0" smtClean="0">
                          <a:latin typeface="Times New Roman Cyr"/>
                        </a:rPr>
                        <a:t>22.12.2022г</a:t>
                      </a:r>
                      <a:r>
                        <a:rPr lang="ru-RU" sz="1000" b="0" i="0" u="none" strike="noStrike" dirty="0">
                          <a:latin typeface="Times New Roman Cyr"/>
                        </a:rPr>
                        <a:t>.№</a:t>
                      </a:r>
                      <a:r>
                        <a:rPr lang="ru-RU" sz="1000" b="0" i="0" u="none" strike="noStrike" dirty="0" smtClean="0">
                          <a:latin typeface="Times New Roman Cyr"/>
                        </a:rPr>
                        <a:t>187) </a:t>
                      </a:r>
                      <a:r>
                        <a:rPr lang="ru-RU" sz="1000" b="0" i="0" u="none" strike="noStrike" dirty="0">
                          <a:latin typeface="Times New Roman Cyr"/>
                        </a:rPr>
                        <a:t>в сопоставимых условиях</a:t>
                      </a: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 Cyr"/>
                        </a:rPr>
                        <a:t>Проект бюджета Усть-Катавского городского округа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 Cyr"/>
                        </a:rPr>
                        <a:t>2024 </a:t>
                      </a:r>
                      <a:r>
                        <a:rPr lang="ru-RU" sz="1000" b="0" i="0" u="none" strike="noStrike" dirty="0">
                          <a:latin typeface="Times New Roman Cyr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 Cyr"/>
                        </a:rPr>
                        <a:t>2025 </a:t>
                      </a:r>
                      <a:r>
                        <a:rPr lang="ru-RU" sz="1000" b="0" i="0" u="none" strike="noStrike" dirty="0">
                          <a:latin typeface="Times New Roman Cyr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 Cyr"/>
                        </a:rPr>
                        <a:t>2026 </a:t>
                      </a:r>
                      <a:r>
                        <a:rPr lang="ru-RU" sz="1000" b="0" i="0" u="none" strike="noStrike" dirty="0">
                          <a:latin typeface="Times New Roman Cyr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 Cyr"/>
                        </a:rPr>
                        <a:t>Д О ХО Д Ы, В С Е Г 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1 484,9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1 365,5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1 432,6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1 481,7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spc="3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313,0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328,6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366,7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395,0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spc="3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265,3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303,0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341,1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369, 1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 Cyr"/>
                        </a:rPr>
                        <a:t>Налог на доходы физических лиц                    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206, 7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241,1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276,8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302, 2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Акцизы на автомобильный и прямогонный бензин, дизельное топливо, моторные масла для дизельных и (или) карбюраторных (инжекторных) двигателей, производимые на территории РФ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9,7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10,6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10,9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11, 1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 Cyr"/>
                        </a:rPr>
                        <a:t>Налоги на совокупный доход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28, 9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32, 3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34, 4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36, 7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 Cyr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26, 5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32,1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34,3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 Cyr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0,009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0,006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0,006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0,006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 Cyr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2,4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2,3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2 ,3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2, 4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Times New Roman Cyr"/>
                        </a:rPr>
                        <a:t>Налоги на имущество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17,4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16,0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16, 1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16, 2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 Cyr"/>
                        </a:rPr>
                        <a:t>Налог на имущество  физических лиц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5 ,4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5 ,4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5, 4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5, 5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 Cyr"/>
                        </a:rPr>
                        <a:t>Земельный налог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12, 0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10,6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10,7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10, 7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 Cyr"/>
                        </a:rPr>
                        <a:t>Государственная пошлина, 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2, 6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3 ,0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spc="3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47, 6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25,6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25,6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25, 9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 Cyr"/>
                        </a:rPr>
                        <a:t>Доходы от 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использования имущества, находящегося в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 Cyr"/>
                        </a:rPr>
                        <a:t>государственной и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12, 6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13, 2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13, 5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13, 8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 Cyr"/>
                        </a:rPr>
                        <a:t>Платежи при пользовании природными ресурсами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0,2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0, 2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0, 2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0, 2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7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 Cyr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31,9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9, 2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9, 2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9, 2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7144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 Cyr"/>
                        </a:rPr>
                        <a:t>Доходы от продажи материальных и нематериальных</a:t>
                      </a:r>
                      <a:r>
                        <a:rPr lang="ru-RU" sz="1200" b="1" i="0" u="none" strike="noStrike" baseline="0" dirty="0" smtClean="0">
                          <a:latin typeface="Times New Roman Cyr"/>
                        </a:rPr>
                        <a:t> активов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1,3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1,0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0,8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0,8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 Cyr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1,6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1,8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1 ,8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1,8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857224" y="214291"/>
            <a:ext cx="83582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(млн. руб.)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448392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00125" y="219075"/>
            <a:ext cx="7929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 налоговых и неналоговых доходов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539552" y="1397000"/>
          <a:ext cx="8136000" cy="53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6619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35038" y="150813"/>
            <a:ext cx="78518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Структура межбюджетных трансфертов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(млн.руб.)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42875" y="5546725"/>
            <a:ext cx="8786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61925" algn="l"/>
              </a:tabLst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Диаграмма 6"/>
          <p:cNvGraphicFramePr>
            <a:graphicFrameLocks/>
          </p:cNvGraphicFramePr>
          <p:nvPr>
            <p:extLst/>
          </p:nvPr>
        </p:nvGraphicFramePr>
        <p:xfrm>
          <a:off x="358775" y="1282700"/>
          <a:ext cx="8785225" cy="536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Лист" r:id="rId4" imgW="6448342" imgH="3657446" progId="Excel.Sheet.8">
                  <p:embed/>
                </p:oleObj>
              </mc:Choice>
              <mc:Fallback>
                <p:oleObj name="Лист" r:id="rId4" imgW="6448342" imgH="3657446" progId="Excel.Sheet.8">
                  <p:embed/>
                  <p:pic>
                    <p:nvPicPr>
                      <p:cNvPr id="3074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1282700"/>
                        <a:ext cx="8785225" cy="5368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643306" y="4572008"/>
            <a:ext cx="2311846" cy="4487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1086,7</a:t>
            </a:r>
          </a:p>
          <a:p>
            <a:pPr algn="ctr"/>
            <a:endParaRPr lang="ru-RU" sz="1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3190353"/>
            <a:ext cx="2311846" cy="4487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1065,9</a:t>
            </a:r>
            <a:endParaRPr lang="ru-RU" sz="1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1785926"/>
            <a:ext cx="2311846" cy="4487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1036,8</a:t>
            </a:r>
            <a:endParaRPr lang="ru-RU" sz="1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639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1000125" y="142875"/>
            <a:ext cx="814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Общие параметры бюджета по доходам и по расходам (млн. руб.)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Диаграмма 4"/>
          <p:cNvGraphicFramePr>
            <a:graphicFrameLocks/>
          </p:cNvGraphicFramePr>
          <p:nvPr>
            <p:extLst/>
          </p:nvPr>
        </p:nvGraphicFramePr>
        <p:xfrm>
          <a:off x="555625" y="1398588"/>
          <a:ext cx="8648700" cy="512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Лист" r:id="rId4" imgW="8134516" imgH="4819599" progId="Excel.Sheet.8">
                  <p:embed/>
                </p:oleObj>
              </mc:Choice>
              <mc:Fallback>
                <p:oleObj name="Лист" r:id="rId4" imgW="8134516" imgH="4819599" progId="Excel.Sheet.8">
                  <p:embed/>
                  <p:pic>
                    <p:nvPicPr>
                      <p:cNvPr id="4098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1398588"/>
                        <a:ext cx="8648700" cy="5129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794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7" descr="Untitled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42875" y="1141855"/>
            <a:ext cx="9001125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-1981200" algn="l"/>
              </a:tabLs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-1981200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-1981200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-1981200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-1981200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Уважаемые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жители Усть-Катавского городского округа.</a:t>
            </a:r>
          </a:p>
          <a:p>
            <a:pPr algn="just">
              <a:tabLst>
                <a:tab pos="-1981200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	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Представляем вам материал «Бюджет для граждан», который поможет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разобраться в главном финансовом документе нашего округа, понять, как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формируется и расходуется бюджет нашего округа на 2024-2026 годы.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Как и в предыдущие годы, доходная часть бюджета  рассчитывается с учетом прогноза социально-экономического развития территории. Общий объем расходов бюджета округа на 2024 год составляет  1 365,5 млн. рублей.</a:t>
            </a:r>
          </a:p>
          <a:p>
            <a:pPr algn="just">
              <a:tabLst>
                <a:tab pos="-1981200" algn="l"/>
              </a:tabLs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	Первоочередным направлением бюджетной политики остается социальная сфера, мы постарались максимально, учитывая возможности округа, обеспечить ресурсами все приоритетные отрасли социальной сферы, к которым относятся образование, культура, социальная поддержка жителей, физическая культура и спорт. Бюджет 2024 года предусматривает дальнейшее развитие: в нём предусмотрены капитальные вложения в строительство Физкультурно-оздоровительного комплекса в центральной части города, большой капитальный ремонт корпусов, пищеблока и банно-прачечного комплекса Ребячьей Республики, реализация инициативных проектов. Продолжится благоустройство центральной площадки парка Дворца культуры имени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Т.Я.Белоконева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будут проведены работы по ремонту дорожно-транспортной сети, будет отремонтирован клуб в селе Минка.	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tabLst>
                <a:tab pos="-1981200" algn="l"/>
              </a:tabLs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	Надеюсь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что знакомство с бюджетом округа будет для вас интересным, полезным и даст возможность с пониманием участвовать в принятии общих решений на благо жителей нашего округа. </a:t>
            </a:r>
          </a:p>
          <a:p>
            <a:pPr algn="just" eaLnBrk="0" hangingPunct="0">
              <a:tabLst>
                <a:tab pos="-1981200" algn="l"/>
              </a:tabLs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-1981200" algn="l"/>
              </a:tabLs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                                                                                                  Глава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Усть-Катавского городского округа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Семков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С.Д. </a:t>
            </a:r>
          </a:p>
          <a:p>
            <a:pPr eaLnBrk="0" hangingPunct="0">
              <a:tabLst>
                <a:tab pos="-1981200" algn="l"/>
              </a:tabLst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1214438" y="214313"/>
            <a:ext cx="75612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Обращение главы Усть-Катавского городского округа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Семкова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С.Д.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C:\Users\fin38u5\Desktop\chq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785794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0" name="Rectangle 2"/>
          <p:cNvSpPr>
            <a:spLocks noChangeArrowheads="1"/>
          </p:cNvSpPr>
          <p:nvPr/>
        </p:nvSpPr>
        <p:spPr bwMode="auto">
          <a:xfrm>
            <a:off x="142875" y="928670"/>
            <a:ext cx="9001125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Особенности формирования расходной части бюджета округа на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годы 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обусловлены необходимостью:</a:t>
            </a: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1) безусловного исполнения публичных нормативных обязательств и иных социальных обязательств;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2) реализацией мероприятий, предусмотренных Указом Президента Российской Федерации от 07.05.2018 г. № 204 «О национальных целях и стратегических задачах развития Российской Федерации на период до 2024 года» и включением бюджетных ассигнований на их реализацию в соответствии с паспортами муниципальных программ;</a:t>
            </a:r>
            <a:endParaRPr lang="ru-RU" sz="1400" b="1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3) </a:t>
            </a:r>
            <a:r>
              <a:rPr lang="ru-RU" sz="1400" dirty="0" err="1">
                <a:latin typeface="Arial" charset="0"/>
                <a:cs typeface="Arial" charset="0"/>
              </a:rPr>
              <a:t>приоритизации</a:t>
            </a:r>
            <a:r>
              <a:rPr lang="ru-RU" sz="1400" dirty="0">
                <a:latin typeface="Arial" charset="0"/>
                <a:cs typeface="Arial" charset="0"/>
              </a:rPr>
              <a:t> расходов бюджета округа и выполнения обязательств по социально-экономическому развитию и финансовому оздоровлению;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4)</a:t>
            </a:r>
            <a:r>
              <a:rPr lang="ru-RU" sz="1400" b="1" i="1" dirty="0">
                <a:latin typeface="Arial" charset="0"/>
                <a:cs typeface="Arial" charset="0"/>
              </a:rPr>
              <a:t> </a:t>
            </a:r>
            <a:r>
              <a:rPr lang="ru-RU" sz="1400" dirty="0">
                <a:latin typeface="Arial" charset="0"/>
                <a:cs typeface="Arial" charset="0"/>
              </a:rPr>
              <a:t>сохранения достигнутого уровня целевых показателей Указов Президента Российской Федерации  от 07.05.2012 г. в части оплаты труда работников бюджетного сектора, а также обеспечения минимального размера оплаты труда в соответствии с Федеральным законом «О минимальном размере оплаты труда»;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5) учета мнения граждан (путем проведения открытого голосования или конкурсного отбора) на реализацию мероприятий по благоустройству городской среды, проведение культурных и спортивных мероприятий, обустройство объектов социальной инфраструктуры и прилегающих к ним территорий и обеспечения направления на  осуществление этих мероприятий с 2023 года не менее пяти процентов расходов местного бюджета, в первую очередь по вышеуказанным направлениям расходов;</a:t>
            </a:r>
            <a:r>
              <a:rPr lang="ru-RU" sz="1400" b="1" i="1" dirty="0">
                <a:latin typeface="Arial" charset="0"/>
                <a:cs typeface="Arial" charset="0"/>
              </a:rPr>
              <a:t> 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6) уточнения объема бюджетных ассигнований с учетом:</a:t>
            </a:r>
            <a:endParaRPr lang="ru-RU" sz="1400" b="1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- увеличения фондов оплаты труда работников организаций бюджетной сферы округа в целях сохранения достигнутых целевых показателей, определенных «майскими» указами Президента </a:t>
            </a:r>
            <a:r>
              <a:rPr lang="ru-RU" sz="1400" dirty="0" smtClean="0">
                <a:latin typeface="Arial" charset="0"/>
                <a:cs typeface="Arial" charset="0"/>
              </a:rPr>
              <a:t>РФ 2012 </a:t>
            </a:r>
            <a:r>
              <a:rPr lang="ru-RU" sz="1400" dirty="0">
                <a:latin typeface="Arial" charset="0"/>
                <a:cs typeface="Arial" charset="0"/>
              </a:rPr>
              <a:t>года, и индексации оплаты труда отдельных категорий работников;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- установления минимального размера оплаты труда в соответствии с изменениями в </a:t>
            </a:r>
            <a:r>
              <a:rPr lang="ru-RU" sz="1400" dirty="0" smtClean="0">
                <a:latin typeface="Arial" charset="0"/>
                <a:cs typeface="Arial" charset="0"/>
              </a:rPr>
              <a:t>ФЗ </a:t>
            </a:r>
            <a:r>
              <a:rPr lang="ru-RU" sz="1400" dirty="0">
                <a:latin typeface="Arial" charset="0"/>
                <a:cs typeface="Arial" charset="0"/>
              </a:rPr>
              <a:t>«О минимальном размере оплаты труда»; 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- ежегодной индексации размеров социальных выплат, установленных законодательством Челябинской области и нормативными правовыми актами Усть-Катавского городского округа;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- увеличения бюджетных ассигнований в связи с принятием в текущем году расходных обязательств, действие которых распространяется на планируемый период.</a:t>
            </a:r>
          </a:p>
          <a:p>
            <a:pPr indent="450850" algn="just">
              <a:buFontTx/>
              <a:buChar char="-"/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7" y="0"/>
            <a:ext cx="79295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подходы к планированию бюджетных ассигнований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33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1000125" y="328613"/>
            <a:ext cx="7929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Приоритеты бюджетных расходов</a:t>
            </a:r>
          </a:p>
        </p:txBody>
      </p:sp>
      <p:sp>
        <p:nvSpPr>
          <p:cNvPr id="183300" name="Rectangle 2"/>
          <p:cNvSpPr>
            <a:spLocks noChangeArrowheads="1"/>
          </p:cNvSpPr>
          <p:nvPr/>
        </p:nvSpPr>
        <p:spPr bwMode="auto">
          <a:xfrm>
            <a:off x="500034" y="1068388"/>
            <a:ext cx="835824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dirty="0" smtClean="0"/>
              <a:t>1) дальнейшая реализация приоритетных региональных проектов, входящих в состав национальных проектов Российской Федерации;</a:t>
            </a:r>
          </a:p>
          <a:p>
            <a:pPr algn="just"/>
            <a:r>
              <a:rPr lang="ru-RU" dirty="0" smtClean="0"/>
              <a:t>2) реализация мер социальной поддержки жителей округа, в том числе:</a:t>
            </a:r>
          </a:p>
          <a:p>
            <a:pPr algn="just"/>
            <a:r>
              <a:rPr lang="ru-RU" dirty="0" smtClean="0"/>
              <a:t>- безусловное выполнение законодательно установленных мер социальной поддержки населения, а также их расширение исходя из принципов </a:t>
            </a:r>
            <a:r>
              <a:rPr lang="ru-RU" dirty="0" err="1" smtClean="0"/>
              <a:t>адресности</a:t>
            </a:r>
            <a:r>
              <a:rPr lang="ru-RU" dirty="0" smtClean="0"/>
              <a:t> и нуждаемости, в том числе на социальную защиту участников специальной военной операции и членов их семей;</a:t>
            </a:r>
          </a:p>
          <a:p>
            <a:pPr algn="just"/>
            <a:r>
              <a:rPr lang="ru-RU" dirty="0" smtClean="0"/>
              <a:t>- поддержка социально ориентированных некоммерческих организаций; </a:t>
            </a:r>
          </a:p>
          <a:p>
            <a:pPr algn="just"/>
            <a:r>
              <a:rPr lang="ru-RU" dirty="0" smtClean="0"/>
              <a:t>3) укрепление материально-технической базы учреждений бюджетной сферы, исходя из необходимости повышения качества и доступности муниципальных услуг, в том числе:</a:t>
            </a:r>
            <a:endParaRPr lang="ru-RU" b="1" i="1" dirty="0" smtClean="0"/>
          </a:p>
          <a:p>
            <a:pPr algn="just"/>
            <a:r>
              <a:rPr lang="ru-RU" dirty="0" smtClean="0"/>
              <a:t>- обеспечение равных возможностей для получения качественных образовательных услуг, а также дальнейшего развития инфраструктуры общеобразовательных и дошкольных учреждений;</a:t>
            </a:r>
            <a:endParaRPr lang="ru-RU" b="1" i="1" dirty="0" smtClean="0"/>
          </a:p>
          <a:p>
            <a:pPr algn="just"/>
            <a:r>
              <a:rPr lang="ru-RU" dirty="0" smtClean="0"/>
              <a:t>- создание необходимых условий для занятий физической культурой и спортом, в том числе максимальное вовлечение детей и молодежи к регулярным занятиям спортом;</a:t>
            </a:r>
            <a:endParaRPr lang="ru-RU" b="1" i="1" dirty="0" smtClean="0"/>
          </a:p>
          <a:p>
            <a:pPr algn="just"/>
            <a:r>
              <a:rPr lang="ru-RU" dirty="0" smtClean="0"/>
              <a:t>- поддержка одаренных детей;</a:t>
            </a:r>
            <a:endParaRPr lang="ru-RU" b="1" i="1" dirty="0" smtClean="0"/>
          </a:p>
          <a:p>
            <a:pPr algn="just"/>
            <a:r>
              <a:rPr lang="ru-RU" dirty="0" smtClean="0"/>
              <a:t>- летний отдых детей и подростков.</a:t>
            </a:r>
            <a:endParaRPr lang="ru-RU" b="1" i="1" dirty="0" smtClean="0"/>
          </a:p>
          <a:p>
            <a:pPr algn="just"/>
            <a:r>
              <a:rPr lang="ru-RU" dirty="0" smtClean="0"/>
              <a:t>4) улучшение качества жизни и связанного с ним развития инфраструктуры с учетом:</a:t>
            </a:r>
            <a:endParaRPr lang="ru-RU" b="1" i="1" dirty="0" smtClean="0"/>
          </a:p>
          <a:p>
            <a:pPr algn="just"/>
            <a:r>
              <a:rPr lang="ru-RU" dirty="0" smtClean="0"/>
              <a:t>- достаточной развитости автодорог, их ремонта, содержания и приведения к нормативному состоянию;</a:t>
            </a:r>
            <a:endParaRPr lang="ru-RU" b="1" i="1" dirty="0" smtClean="0"/>
          </a:p>
          <a:p>
            <a:pPr algn="just"/>
            <a:r>
              <a:rPr lang="ru-RU" dirty="0" smtClean="0"/>
              <a:t>- обеспечения комфортной среды.</a:t>
            </a:r>
            <a:endParaRPr lang="ru-RU" b="1" i="1" dirty="0" smtClean="0"/>
          </a:p>
        </p:txBody>
      </p:sp>
    </p:spTree>
    <p:extLst>
      <p:ext uri="{BB962C8B-B14F-4D97-AF65-F5344CB8AC3E}">
        <p14:creationId xmlns:p14="http://schemas.microsoft.com/office/powerpoint/2010/main" val="3550468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7" name="Rectangle 2"/>
          <p:cNvSpPr>
            <a:spLocks noChangeArrowheads="1"/>
          </p:cNvSpPr>
          <p:nvPr/>
        </p:nvSpPr>
        <p:spPr bwMode="auto">
          <a:xfrm>
            <a:off x="642910" y="1271855"/>
            <a:ext cx="850109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>
              <a:defRPr/>
            </a:pPr>
            <a:r>
              <a:rPr lang="ru-RU" sz="1700" dirty="0" smtClean="0"/>
              <a:t>В связи с необходимостью включения в бюджет округа средств местного бюджета для выполнения условий </a:t>
            </a:r>
            <a:r>
              <a:rPr lang="ru-RU" sz="1700" dirty="0" err="1" smtClean="0"/>
              <a:t>софинансирования</a:t>
            </a:r>
            <a:r>
              <a:rPr lang="ru-RU" sz="1700" dirty="0" smtClean="0"/>
              <a:t> при предоставлении субсидий из областного и федерального бюджетов, Фонд оплаты труда (далее по тексту - ФОТ) работников бюджетной сферы на 2024 год в целом предусмотрен на уровне фактического сложившегося фонда оплаты труда 2023 года, с включением дополнительного ФОТ защищённого в Министерстве по физической культуре и спорту Челябинской области на 17,5 ставок, введённых при открытии нового учреждения МКУ «Многофункциональный спортивный комплекс» (далее по тексту – МКУ «МСК»).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700" dirty="0" smtClean="0"/>
              <a:t>Увеличение минимального размера оплаты труда (далее по тексту - МРОТ) с 01.01.2024 года в первоначальном бюджете на 2024 год не заложен в связи с отсутствием средств, будет предусматриваться в ходе исполнения бюджета в рамках защиты по сбалансированности бюджета, с учетом уровня индексаций оплаты труда, решения по которым будут приниматься для муниципальных образований на областном уровне после 01.01.2024 года и согласования с  отраслевыми министерствами расчётного ФОТ по отраслям бюджетного сектора.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700" dirty="0" smtClean="0"/>
              <a:t>Повышение оплаты труда отдельных категорий работников в целях достижения целевых показателей, определенных «майскими» указами Президента РФ 2012 года в первоначальном бюджете на 2024 год не заложено, в связи с отсутствием средств и отсутствием базового индикатива для доведения заработной платы по указам Президента РФ с 01.01.2024 года.</a:t>
            </a: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1000125" y="357166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Основные подходы к планированию бюджетных ассигнований и приоритеты бюджетных 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3059919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642910" y="1643050"/>
            <a:ext cx="814393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Расходы на уплату налогов учреждениями бюджетной сферы предусмотрены в размере 100% от расчетов на 2024 год.  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1800" dirty="0" smtClean="0"/>
              <a:t>Расходы на оплату топливно-энергетических ресурсов, услуг водоснабжения, водоотведения, потребляемых муниципальными учреждениями, и электрической энергии, расходуемой на уличное освещение, в целом запланированы в полном объеме от расчетной потребности на 2023 год, с ростом на 28,1% от первоначального бюджета 2023 года и с учетом открытия МКУ «МСК».</a:t>
            </a:r>
            <a:endParaRPr lang="ru-RU" sz="1800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800" b="1" dirty="0" smtClean="0"/>
              <a:t> </a:t>
            </a:r>
            <a:r>
              <a:rPr lang="ru-RU" sz="1800" dirty="0" smtClean="0"/>
              <a:t>Расходы на приобретение продуктов питания и организацию питания в образовательных организациях (компенсацию взамен питания) запланированы на 83% от расчетной потребности на 2024 год.</a:t>
            </a:r>
            <a:endParaRPr lang="ru-RU" sz="1800" b="1" dirty="0"/>
          </a:p>
          <a:p>
            <a:pPr>
              <a:buFont typeface="Wingdings" pitchFamily="2" charset="2"/>
              <a:buChar char="Ø"/>
            </a:pPr>
            <a:r>
              <a:rPr lang="x-none" sz="1800" smtClean="0"/>
              <a:t>Расходы на реализацию мероприятий муниципальных программ запланированы в 20</a:t>
            </a:r>
            <a:r>
              <a:rPr lang="ru-RU" sz="1800" dirty="0" smtClean="0"/>
              <a:t>24 </a:t>
            </a:r>
            <a:r>
              <a:rPr lang="x-none" sz="1800" smtClean="0"/>
              <a:t>году</a:t>
            </a:r>
            <a:r>
              <a:rPr lang="ru-RU" sz="1800" dirty="0" smtClean="0"/>
              <a:t> на 61,9% от объемов финансирования,</a:t>
            </a:r>
          </a:p>
          <a:p>
            <a:r>
              <a:rPr lang="ru-RU" sz="1800" dirty="0" smtClean="0"/>
              <a:t>утвержденных муниципальными программами (проектами муниципальных программ), из них за счет средств местного бюджета  - на 84% от утвержденных муниципальными программами объемов финансирования</a:t>
            </a:r>
            <a:r>
              <a:rPr lang="x-none" sz="1800" smtClean="0"/>
              <a:t>.</a:t>
            </a:r>
            <a:endParaRPr lang="ru-RU" sz="1800" dirty="0"/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1000125" y="142875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Основные подходы к планированию бюджетных ассигнований и приоритеты бюджетных 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3842062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25" y="274638"/>
            <a:ext cx="7686675" cy="15398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eaLnBrk="0" hangingPunct="0">
              <a:defRPr/>
            </a:pPr>
            <a:endParaRPr lang="ru-RU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7" name="Rectangle 2"/>
          <p:cNvSpPr>
            <a:spLocks noChangeArrowheads="1"/>
          </p:cNvSpPr>
          <p:nvPr/>
        </p:nvSpPr>
        <p:spPr bwMode="auto">
          <a:xfrm>
            <a:off x="1116013" y="0"/>
            <a:ext cx="7373937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2792" tIns="228528" rIns="449121" bIns="342792" anchor="ctr">
            <a:spAutoFit/>
          </a:bodyPr>
          <a:lstStyle/>
          <a:p>
            <a:pPr>
              <a:tabLst>
                <a:tab pos="1030288" algn="l"/>
              </a:tabLst>
            </a:pPr>
            <a:r>
              <a:rPr lang="ru-RU" sz="2800" b="1">
                <a:solidFill>
                  <a:srgbClr val="FF0000"/>
                </a:solidFill>
                <a:cs typeface="Times New Roman" pitchFamily="18" charset="0"/>
              </a:rPr>
              <a:t>Инвестиции в человеческий капитал</a:t>
            </a:r>
            <a:endParaRPr lang="ru-RU" sz="2800">
              <a:solidFill>
                <a:srgbClr val="FF0000"/>
              </a:solidFill>
            </a:endParaRPr>
          </a:p>
          <a:p>
            <a:pPr eaLnBrk="0" hangingPunct="0">
              <a:tabLst>
                <a:tab pos="1030288" algn="l"/>
              </a:tabLst>
            </a:pPr>
            <a:endParaRPr lang="ru-RU"/>
          </a:p>
        </p:txBody>
      </p:sp>
      <p:sp>
        <p:nvSpPr>
          <p:cNvPr id="22538" name="Rectangle 4"/>
          <p:cNvSpPr>
            <a:spLocks noChangeArrowheads="1"/>
          </p:cNvSpPr>
          <p:nvPr/>
        </p:nvSpPr>
        <p:spPr bwMode="auto">
          <a:xfrm>
            <a:off x="1500166" y="785794"/>
            <a:ext cx="680402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2400" dirty="0"/>
          </a:p>
          <a:p>
            <a:pPr algn="ctr"/>
            <a:r>
              <a:rPr lang="ru-RU" sz="2400" b="1" i="1" dirty="0" smtClean="0"/>
              <a:t>891,5  </a:t>
            </a:r>
            <a:r>
              <a:rPr lang="ru-RU" sz="2400" b="1" i="1" dirty="0"/>
              <a:t>млн.руб.</a:t>
            </a:r>
            <a:r>
              <a:rPr lang="ru-RU" sz="24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Образование			      </a:t>
            </a:r>
            <a:r>
              <a:rPr lang="ru-RU" sz="2400" dirty="0" smtClean="0"/>
              <a:t>658,7 </a:t>
            </a:r>
            <a:endParaRPr lang="ru-RU" sz="2400" dirty="0"/>
          </a:p>
          <a:p>
            <a:pPr>
              <a:buFont typeface="Arial" pitchFamily="34" charset="0"/>
              <a:buChar char="•"/>
            </a:pPr>
            <a:r>
              <a:rPr lang="ru-RU" sz="2400" dirty="0"/>
              <a:t> Культура				      </a:t>
            </a:r>
            <a:r>
              <a:rPr lang="ru-RU" sz="2400" dirty="0" smtClean="0"/>
              <a:t>96,3                  </a:t>
            </a:r>
            <a:endParaRPr lang="ru-RU" sz="2400" dirty="0"/>
          </a:p>
          <a:p>
            <a:pPr>
              <a:buFont typeface="Arial" pitchFamily="34" charset="0"/>
              <a:buChar char="•"/>
            </a:pPr>
            <a:r>
              <a:rPr lang="ru-RU" sz="2400" dirty="0"/>
              <a:t> Физическая культура и спорт	      </a:t>
            </a:r>
            <a:r>
              <a:rPr lang="ru-RU" sz="2400" dirty="0" smtClean="0"/>
              <a:t>136,5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62" name="Picture 2" descr="https://sun9-8.userapi.com/impg/rNGCXsRpUqqZe9vJtFBWy0quOvYQSwEchrnsbw/4Q1SBlmRl_Y.jpg?size=1940x2160&amp;quality=95&amp;sign=b76385c8430361b7ce069969c7af1cc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462754"/>
            <a:ext cx="2714612" cy="2395245"/>
          </a:xfrm>
          <a:prstGeom prst="rect">
            <a:avLst/>
          </a:prstGeom>
          <a:noFill/>
        </p:spPr>
      </p:pic>
      <p:pic>
        <p:nvPicPr>
          <p:cNvPr id="399364" name="Picture 4" descr="https://sun9-59.userapi.com/impg/1EDx0wym4SFyUb8Rxei5qbBUwsFw612f4BSGVA/CK0rJyyGXz8.jpg?size=2560x1920&amp;quality=95&amp;sign=3d6989080931b8b1758b5ace7055ad7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4572008"/>
            <a:ext cx="3106604" cy="2285992"/>
          </a:xfrm>
          <a:prstGeom prst="rect">
            <a:avLst/>
          </a:prstGeom>
          <a:noFill/>
        </p:spPr>
      </p:pic>
      <p:pic>
        <p:nvPicPr>
          <p:cNvPr id="399366" name="Picture 6" descr="https://sun9-31.userapi.com/impg/hJb8vxH86r0iG9KJJ7aJv5unIWhzX7n1mvQp2w/ffdycSfPbSI.jpg?size=2560x1920&amp;quality=95&amp;sign=b86f6573c630741529da4778a23bfd32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2714620"/>
            <a:ext cx="4000528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4023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000100" y="357166"/>
            <a:ext cx="79295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Строительство физкультурно-оздоровительного комплекса в центральной части города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773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5720" y="1714488"/>
            <a:ext cx="371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Стоимость проекта строительства </a:t>
            </a:r>
            <a:r>
              <a:rPr lang="ru-RU" dirty="0" err="1" smtClean="0"/>
              <a:t>ФОКа</a:t>
            </a:r>
            <a:r>
              <a:rPr lang="ru-RU" dirty="0" smtClean="0"/>
              <a:t>  составит </a:t>
            </a:r>
            <a:r>
              <a:rPr lang="ru-RU" b="1" dirty="0" smtClean="0"/>
              <a:t>114,7 млн.руб.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в том числе:</a:t>
            </a:r>
          </a:p>
          <a:p>
            <a:r>
              <a:rPr lang="ru-RU" dirty="0" smtClean="0"/>
              <a:t>- в 2024 году – 74,6 млн.руб.;</a:t>
            </a:r>
          </a:p>
          <a:p>
            <a:r>
              <a:rPr lang="ru-RU" dirty="0" smtClean="0"/>
              <a:t>- в 2025 году -  40,2 млн.руб.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16" y="1500174"/>
            <a:ext cx="4835484" cy="2684624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4818"/>
            <a:ext cx="4857752" cy="2643182"/>
          </a:xfrm>
          <a:prstGeom prst="rect">
            <a:avLst/>
          </a:prstGeom>
        </p:spPr>
      </p:pic>
      <p:sp>
        <p:nvSpPr>
          <p:cNvPr id="398337" name="CustomShape 3"/>
          <p:cNvSpPr>
            <a:spLocks noChangeArrowheads="1"/>
          </p:cNvSpPr>
          <p:nvPr/>
        </p:nvSpPr>
        <p:spPr bwMode="auto">
          <a:xfrm>
            <a:off x="4857753" y="4143381"/>
            <a:ext cx="4071966" cy="271462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Пропускная способность спортивной площадки для баскетбола, волейбола, мини-футбола 24 человека в смену.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Пропускная способность шахматного клуба – 16 занимающихся в смену, продолжительность смены два часа.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Пропускная способность спортивной площадки для бадминтона - 8 человек в смену, продолжительность смены два часа.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23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000100" y="357166"/>
            <a:ext cx="79295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Благоустройство центральной площадки парка  Дворца культуры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им.Т.Я.Белоконева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773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4282" y="1214422"/>
            <a:ext cx="8715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проекте бюджета на 2024 год запланировано 8,3 млн.руб. </a:t>
            </a:r>
          </a:p>
        </p:txBody>
      </p:sp>
      <p:pic>
        <p:nvPicPr>
          <p:cNvPr id="397314" name="Picture 2" descr="https://sun9-55.userapi.com/impg/hStAeEsvbhZ-BIG8e7CffGe3pqsCfoxly6LeWg/MA6tOkaQaec.jpg?size=2560x1920&amp;quality=95&amp;sign=c691d16684ee5217171de0a5fa0cca4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643050"/>
            <a:ext cx="4095778" cy="3071834"/>
          </a:xfrm>
          <a:prstGeom prst="rect">
            <a:avLst/>
          </a:prstGeom>
          <a:noFill/>
        </p:spPr>
      </p:pic>
      <p:pic>
        <p:nvPicPr>
          <p:cNvPr id="397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94826"/>
            <a:ext cx="3714744" cy="256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7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5667" y="4279913"/>
            <a:ext cx="3678333" cy="25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1583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550" y="260350"/>
            <a:ext cx="7686675" cy="8651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Социальная защита населения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61" name="Rectangle 1"/>
          <p:cNvSpPr>
            <a:spLocks noChangeArrowheads="1"/>
          </p:cNvSpPr>
          <p:nvPr/>
        </p:nvSpPr>
        <p:spPr bwMode="auto">
          <a:xfrm>
            <a:off x="755650" y="981075"/>
            <a:ext cx="75612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73088">
              <a:tabLst>
                <a:tab pos="1258888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276,9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млн.руб.</a:t>
            </a:r>
          </a:p>
          <a:p>
            <a:pPr indent="573088" algn="just">
              <a:tabLst>
                <a:tab pos="1258888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573088" algn="just" eaLnBrk="0" hangingPunct="0">
              <a:buFontTx/>
              <a:buChar char="•"/>
              <a:tabLst>
                <a:tab pos="1258888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Социальное обслуживание населения	   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31,7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573088" algn="just" eaLnBrk="0" hangingPunct="0">
              <a:buFontTx/>
              <a:buChar char="•"/>
              <a:tabLst>
                <a:tab pos="1258888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Социальное обеспечение населения	    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133,2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573088" algn="just" eaLnBrk="0" hangingPunct="0">
              <a:buFontTx/>
              <a:buChar char="•"/>
              <a:tabLst>
                <a:tab pos="1258888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Охрана семьи и детства	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95,7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573088" algn="just" eaLnBrk="0" hangingPunct="0">
              <a:buFontTx/>
              <a:buChar char="•"/>
              <a:tabLst>
                <a:tab pos="1258888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Другие вопросы в области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соцполитики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16,3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6290" name="Picture 2" descr="https://sun9-20.userapi.com/impg/F7N-SAHPCCu5IRpJqAsI2w8t9fl3PUPEp7uuUg/0N0XH8693Qo.jpg?size=800x545&amp;quality=95&amp;sign=aa1b329e41ed6b4e8d3724b8e3113613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429132"/>
            <a:ext cx="3565310" cy="2428868"/>
          </a:xfrm>
          <a:prstGeom prst="rect">
            <a:avLst/>
          </a:prstGeom>
          <a:noFill/>
        </p:spPr>
      </p:pic>
      <p:pic>
        <p:nvPicPr>
          <p:cNvPr id="396292" name="Picture 4" descr="https://sun9-37.userapi.com/impg/O6jrAsVXru-SQaT_MY6JcKYWC4xzb7iW36Fkmw/Fl_TFng0h2Q.jpg?size=1772x1181&amp;quality=95&amp;sign=ae414df4debb025390e7c7e80d106ce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786" y="4334569"/>
            <a:ext cx="3786214" cy="2523431"/>
          </a:xfrm>
          <a:prstGeom prst="rect">
            <a:avLst/>
          </a:prstGeom>
          <a:noFill/>
        </p:spPr>
      </p:pic>
      <p:pic>
        <p:nvPicPr>
          <p:cNvPr id="396294" name="Picture 6" descr="https://sun9-74.userapi.com/impg/YSFykj1GNnOHHWqkpkhzGt1ReiodKZUF7GGNWQ/cT42bzo_7Bk.jpg?size=1795x1205&amp;quality=95&amp;sign=ee5f00d822af8405f86ef8d320a932a2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286124"/>
            <a:ext cx="3724558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5517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25" y="274638"/>
            <a:ext cx="7686675" cy="225425"/>
          </a:xfrm>
          <a:prstGeom prst="rect">
            <a:avLst/>
          </a:prstGeom>
        </p:spPr>
        <p:txBody>
          <a:bodyPr>
            <a:normAutofit fontScale="30000" lnSpcReduction="20000"/>
          </a:bodyPr>
          <a:lstStyle/>
          <a:p>
            <a:pPr algn="ctr" eaLnBrk="0" hangingPunct="0">
              <a:defRPr/>
            </a:pPr>
            <a:endParaRPr lang="ru-RU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5" name="Прямоугольник 9"/>
          <p:cNvSpPr>
            <a:spLocks noChangeArrowheads="1"/>
          </p:cNvSpPr>
          <p:nvPr/>
        </p:nvSpPr>
        <p:spPr bwMode="auto">
          <a:xfrm>
            <a:off x="1439863" y="188913"/>
            <a:ext cx="7704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Инфраструктурное и экономическое развитие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24586" name="Rectangle 1"/>
          <p:cNvSpPr>
            <a:spLocks noChangeArrowheads="1"/>
          </p:cNvSpPr>
          <p:nvPr/>
        </p:nvSpPr>
        <p:spPr bwMode="auto">
          <a:xfrm>
            <a:off x="971550" y="681038"/>
            <a:ext cx="79216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792" tIns="228528" rIns="358662" anchor="ctr">
            <a:spAutoFit/>
          </a:bodyPr>
          <a:lstStyle/>
          <a:p>
            <a:pPr algn="just">
              <a:tabLst>
                <a:tab pos="685800" algn="l"/>
              </a:tabLs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78,5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млн.руб.</a:t>
            </a:r>
          </a:p>
          <a:p>
            <a:pPr algn="just" eaLnBrk="0" hangingPunct="0">
              <a:buFont typeface="Arial" pitchFamily="34" charset="0"/>
              <a:buChar char="•"/>
              <a:tabLst>
                <a:tab pos="685800" algn="l"/>
              </a:tabLst>
            </a:pPr>
            <a:r>
              <a:rPr lang="ru-RU" sz="2400" dirty="0"/>
              <a:t> Жилищно-коммунальное хозяйство	</a:t>
            </a:r>
            <a:r>
              <a:rPr lang="ru-RU" sz="2400" dirty="0" smtClean="0"/>
              <a:t>31,3</a:t>
            </a:r>
            <a:endParaRPr lang="ru-RU" sz="2400" dirty="0"/>
          </a:p>
          <a:p>
            <a:pPr algn="just" eaLnBrk="0" hangingPunct="0">
              <a:buFont typeface="Arial" pitchFamily="34" charset="0"/>
              <a:buChar char="•"/>
              <a:tabLst>
                <a:tab pos="685800" algn="l"/>
              </a:tabLst>
            </a:pPr>
            <a:r>
              <a:rPr lang="ru-RU" sz="2400" dirty="0"/>
              <a:t> Дорожное хозяйство			</a:t>
            </a:r>
            <a:r>
              <a:rPr lang="ru-RU" sz="2400" dirty="0" smtClean="0"/>
              <a:t>36,4</a:t>
            </a:r>
            <a:endParaRPr lang="ru-RU" sz="2400" dirty="0"/>
          </a:p>
          <a:p>
            <a:pPr>
              <a:buFont typeface="Arial" pitchFamily="34" charset="0"/>
              <a:buChar char="•"/>
              <a:tabLst>
                <a:tab pos="685800" algn="l"/>
              </a:tabLst>
            </a:pPr>
            <a:r>
              <a:rPr lang="ru-RU" sz="2400" dirty="0"/>
              <a:t> Транспорт					</a:t>
            </a:r>
            <a:r>
              <a:rPr lang="ru-RU" sz="2400" dirty="0" smtClean="0"/>
              <a:t>6,0                </a:t>
            </a:r>
            <a:endParaRPr lang="ru-RU" sz="2400" dirty="0"/>
          </a:p>
          <a:p>
            <a:pPr>
              <a:buFont typeface="Arial" pitchFamily="34" charset="0"/>
              <a:buChar char="•"/>
              <a:tabLst>
                <a:tab pos="685800" algn="l"/>
              </a:tabLst>
            </a:pPr>
            <a:r>
              <a:rPr lang="ru-RU" sz="2400" dirty="0"/>
              <a:t> Национальная экономика		</a:t>
            </a:r>
            <a:r>
              <a:rPr lang="ru-RU" sz="2400" dirty="0" smtClean="0"/>
              <a:t>1,3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5273" name="Picture 9" descr="https://www.ies-garant.ru/upload/iblock/987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337868"/>
            <a:ext cx="3357554" cy="2520132"/>
          </a:xfrm>
          <a:prstGeom prst="rect">
            <a:avLst/>
          </a:prstGeom>
          <a:noFill/>
        </p:spPr>
      </p:pic>
      <p:pic>
        <p:nvPicPr>
          <p:cNvPr id="395275" name="Picture 11" descr="http://tramuk.ru/media/k2/items/cache/eb098a80079169f8b4bb4f0c2e92bf79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34626"/>
            <a:ext cx="3500430" cy="2423374"/>
          </a:xfrm>
          <a:prstGeom prst="rect">
            <a:avLst/>
          </a:prstGeom>
          <a:noFill/>
        </p:spPr>
      </p:pic>
      <p:pic>
        <p:nvPicPr>
          <p:cNvPr id="395266" name="Picture 2" descr="https://sun9-58.userapi.com/impg/9QsBqynrnE2Q2iYkLl8ZuEj5Ga_JrwL0pMwLIw/xQ8T4jztH0w.jpg?size=2560x1893&amp;quality=95&amp;sign=e044ad9be195ec1d80b7ba080a3c5b0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786058"/>
            <a:ext cx="3857652" cy="2852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8617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25" y="274638"/>
            <a:ext cx="7686675" cy="15398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eaLnBrk="0" hangingPunct="0">
              <a:defRPr/>
            </a:pPr>
            <a:endParaRPr lang="ru-RU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6" name="Прямоугольник 9"/>
          <p:cNvSpPr>
            <a:spLocks noChangeArrowheads="1"/>
          </p:cNvSpPr>
          <p:nvPr/>
        </p:nvSpPr>
        <p:spPr bwMode="auto">
          <a:xfrm>
            <a:off x="2268538" y="333375"/>
            <a:ext cx="4549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Муниципальное управление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1187450" y="364279"/>
            <a:ext cx="7056438" cy="120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792" tIns="228528" rIns="472926" anchor="ctr">
            <a:spAutoFit/>
          </a:bodyPr>
          <a:lstStyle/>
          <a:p>
            <a:pPr eaLnBrk="0" hangingPunct="0">
              <a:tabLst>
                <a:tab pos="6858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pPr algn="ctr" eaLnBrk="0" hangingPunct="0">
              <a:tabLst>
                <a:tab pos="6858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118,7 млн.руб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tabLst>
                <a:tab pos="685800" algn="l"/>
              </a:tabLst>
            </a:pPr>
            <a:endParaRPr lang="ru-RU" dirty="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95288" y="1885950"/>
            <a:ext cx="856932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/>
              <a:t> Обеспечение деятельности ОМС 				</a:t>
            </a:r>
            <a:r>
              <a:rPr lang="ru-RU" sz="2000" dirty="0" smtClean="0"/>
              <a:t>84,2</a:t>
            </a:r>
            <a:endParaRPr lang="ru-RU" sz="2000" dirty="0"/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 Осуществление переданных полномочий 			</a:t>
            </a:r>
            <a:r>
              <a:rPr lang="ru-RU" sz="2000" dirty="0" smtClean="0"/>
              <a:t>1,4      </a:t>
            </a:r>
            <a:endParaRPr lang="ru-RU" sz="2000" dirty="0"/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 Формирование </a:t>
            </a:r>
            <a:r>
              <a:rPr lang="ru-RU" sz="2000" dirty="0" smtClean="0"/>
              <a:t>муниципальной собственности  </a:t>
            </a:r>
            <a:r>
              <a:rPr lang="ru-RU" sz="2000" dirty="0"/>
              <a:t>		</a:t>
            </a:r>
            <a:r>
              <a:rPr lang="ru-RU" sz="2000" dirty="0" smtClean="0"/>
              <a:t>0,8</a:t>
            </a:r>
            <a:endParaRPr lang="ru-RU" sz="2000" dirty="0"/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 Резервный фонд						</a:t>
            </a:r>
            <a:r>
              <a:rPr lang="ru-RU" sz="2000" dirty="0" smtClean="0"/>
              <a:t>5,2</a:t>
            </a:r>
            <a:endParaRPr lang="ru-RU" sz="2000" dirty="0"/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 Премии к Почетным грамотам Главы и Собрания </a:t>
            </a:r>
          </a:p>
          <a:p>
            <a:r>
              <a:rPr lang="ru-RU" sz="2000" dirty="0"/>
              <a:t>    депутатов, проведение официальных мероприятий   	</a:t>
            </a:r>
            <a:r>
              <a:rPr lang="ru-RU" sz="2000" dirty="0" smtClean="0"/>
              <a:t>0,8</a:t>
            </a:r>
            <a:endParaRPr lang="ru-RU" sz="2000" dirty="0"/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 Предупреждение и ликвидация ЧС и ГО	      		</a:t>
            </a:r>
            <a:r>
              <a:rPr lang="ru-RU" sz="2000" dirty="0" smtClean="0"/>
              <a:t>1,5</a:t>
            </a:r>
            <a:endParaRPr lang="ru-RU" sz="2000" dirty="0"/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 Профилактика правонарушений и преступлений 		</a:t>
            </a:r>
            <a:r>
              <a:rPr lang="ru-RU" sz="2000" dirty="0" smtClean="0"/>
              <a:t>0,7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Предоставление субсидии АНО </a:t>
            </a:r>
            <a:r>
              <a:rPr lang="ru-RU" sz="2000" dirty="0"/>
              <a:t>«Редакция газеты </a:t>
            </a:r>
            <a:endParaRPr lang="ru-RU" sz="2000" dirty="0" smtClean="0"/>
          </a:p>
          <a:p>
            <a:r>
              <a:rPr lang="ru-RU" sz="2000" dirty="0" smtClean="0"/>
              <a:t>   «</a:t>
            </a:r>
            <a:r>
              <a:rPr lang="ru-RU" sz="2000" dirty="0" err="1"/>
              <a:t>Усть-Катавская</a:t>
            </a:r>
            <a:r>
              <a:rPr lang="ru-RU" sz="2000" dirty="0"/>
              <a:t> неделя»	</a:t>
            </a:r>
            <a:r>
              <a:rPr lang="ru-RU" sz="2000" dirty="0" smtClean="0"/>
              <a:t>                                                    1,6                                                             </a:t>
            </a:r>
            <a:endParaRPr lang="ru-RU" sz="2000" dirty="0"/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Предоставление субсидии </a:t>
            </a:r>
            <a:r>
              <a:rPr lang="ru-RU" sz="2000" dirty="0" smtClean="0"/>
              <a:t>АНО </a:t>
            </a:r>
            <a:r>
              <a:rPr lang="ru-RU" sz="2000" dirty="0"/>
              <a:t>«Телевидение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и </a:t>
            </a:r>
            <a:r>
              <a:rPr lang="ru-RU" sz="2000" dirty="0"/>
              <a:t>радиовещание»		</a:t>
            </a:r>
            <a:r>
              <a:rPr lang="ru-RU" sz="2000" dirty="0" smtClean="0"/>
              <a:t>                                                     2,1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Реализация инициативных проектов 				20,4       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6331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7" descr="Untitled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0" y="3000372"/>
            <a:ext cx="9144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/>
              <a:t> Новый бюджет области сформирован в условиях устойчивого преодоления влияния геополитической ситуации на региональную экономику. Позитивные прогнозы на 2024 год подтверждаются, в том числе, и результатами исполнения бюджета в текущем году...Бюджет в 2024 году сохраняет свою социальную направленность. Мы сохранили уровень расходных обязательств области по всем первоочередным и социально-значимым направлениям с учетом индексации социальных мер поддержки граждан в соответствии с законодательством…В полном объеме обеспечим реализацию всех социальных Указов Президента. Особое внимание уделим всесторонней поддержке участников специальной военной операции и их семей – это наш безусловный приоритет. Продолжим формировать инфраструктуру социально-медицинской реабилитации участников СВО. Одновременно сохраняем курс на развитие региона – в первую очередь, за счет сохранения расходов инвестиционного характера. В рамках «бюджета развития» продолжим реализацию инфраструктурных проектов в здравоохранении, образовании, сферах культуры и спорта. Продолжим не только строить новые объекты, но и ремонтировать существующие, используя для этого средства из всех уровней бюджетов, а также частные инвестиции. Новый импульс получит развитие транспортной инфраструктуры.. Особый акцент – на модернизации объектов коммунальной инфраструктуры, газификации, благоустройстве и создании современной комфортной среды в городах и поселках. Сохраним все формы прямого участия жителей в решении насущных вопросов.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			Губернатор Челябинской области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А.Л.Текслер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4017" name="Picture 1" descr="C:\Users\Diyanov\Desktop\B66X2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14290"/>
            <a:ext cx="4500595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116013" y="115888"/>
            <a:ext cx="79295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Новые расходы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бюджета в 2024 году,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источниками которых являются субсидии из областного и федерального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</a:p>
          <a:p>
            <a:pPr indent="450850" algn="ctr"/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0" y="1285860"/>
          <a:ext cx="9144001" cy="5458918"/>
        </p:xfrm>
        <a:graphic>
          <a:graphicData uri="http://schemas.openxmlformats.org/drawingml/2006/table">
            <a:tbl>
              <a:tblPr/>
              <a:tblGrid>
                <a:gridCol w="374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9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тыс.руб.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целевых средств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502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Обеспечение развития и укрепления МТБ домов культуры в населенных пунктах с числом жителей до 50 тыс. чел. (клуб села Минка, </a:t>
                      </a:r>
                      <a:r>
                        <a:rPr lang="ru-RU" sz="18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пос.Паранино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)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1 880,0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56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Создание и модернизацию </a:t>
                      </a:r>
                      <a:r>
                        <a:rPr lang="ru-RU" sz="18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муницип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. учреждений культурно-досугового типа в сельской местности, включая обеспечение объектов инфраструктуры (ремонт клуба села</a:t>
                      </a:r>
                      <a:r>
                        <a:rPr lang="ru-RU" sz="18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Минка)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6 783,6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538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Капитальный ремонт зданий и сооружений муниципальных организаций, участвующих в региональном проекте "Цифровая образовательная среда»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3 893,1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520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Проведение комплексных кадастровых работ на территории Челябинской области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849,0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87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Финансовая поддержка муниципальных учреждений спортивной подготовки на этапах спортивной специализации, в том числе для приобретения спортивного инвентаря и оборудования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144,1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787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Обновление материально-технической базы организаций доп.образования, реализующих дополнит. образовательные</a:t>
                      </a:r>
                      <a:r>
                        <a:rPr lang="ru-RU" sz="18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программы технической и естественнонаучной направленностей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4 367,6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80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Модернизация школьных систем образования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7 406,2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Итого: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25 323,6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6672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3543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1000100" y="0"/>
            <a:ext cx="7929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Субсидии из областного и федерального бюджета</a:t>
            </a:r>
          </a:p>
          <a:p>
            <a:pPr indent="45085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решение вопросов местного значения 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0" y="724960"/>
          <a:ext cx="9144000" cy="5929205"/>
        </p:xfrm>
        <a:graphic>
          <a:graphicData uri="http://schemas.openxmlformats.org/drawingml/2006/table">
            <a:tbl>
              <a:tblPr/>
              <a:tblGrid>
                <a:gridCol w="8330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9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целевых средств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962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Организация 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работы органов управления социальной защиты 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населения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10 282,5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149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Капитальный 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ремонт, ремонт и содержание автомобильных дорог общего 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пользования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16 069,8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Оплата услуг специалистов по 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физкультурно-оздоровит. 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спортивно-массовой 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работе  с населением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1 142,3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>
                          <a:latin typeface="Times New Roman"/>
                        </a:rPr>
                        <a:t>Организация и проведение мероприятий с детьми и молодежью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340,0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8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>
                          <a:latin typeface="Times New Roman"/>
                        </a:rPr>
                        <a:t>Обеспечение питанием детей из малообеспеченных семей и детей с нарушениями 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здоровья в</a:t>
                      </a:r>
                      <a:r>
                        <a:rPr lang="ru-RU" sz="1350" b="0" i="0" u="none" strike="noStrike" baseline="0" dirty="0" smtClean="0">
                          <a:latin typeface="Times New Roman"/>
                        </a:rPr>
                        <a:t> школах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2 985,3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>
                          <a:latin typeface="Times New Roman"/>
                        </a:rPr>
                        <a:t>Организация отдыха детей в каникулярное время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7 191,0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>
                          <a:latin typeface="Times New Roman"/>
                        </a:rPr>
                        <a:t>Модернизация библиотек в части комплектования книжных 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фондов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104,2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>
                          <a:latin typeface="Times New Roman"/>
                        </a:rPr>
                        <a:t>Создание условий в ДОУ для получения детьми 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с </a:t>
                      </a:r>
                      <a:r>
                        <a:rPr lang="ru-RU" sz="1350" b="0" i="0" u="none" strike="noStrike" dirty="0">
                          <a:latin typeface="Times New Roman"/>
                        </a:rPr>
                        <a:t>ОВЗ качественного образования и коррекции развития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1 227,5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>
                          <a:latin typeface="Times New Roman"/>
                        </a:rPr>
                        <a:t>Привлечение детей из малообеспеченных, неблагополучных  семей, а также семей, оказавшихся в трудной жизненной ситуации, 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через </a:t>
                      </a:r>
                      <a:r>
                        <a:rPr lang="ru-RU" sz="1350" b="0" i="0" u="none" strike="noStrike" dirty="0">
                          <a:latin typeface="Times New Roman"/>
                        </a:rPr>
                        <a:t>предоставление компенсации части 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родит. </a:t>
                      </a:r>
                      <a:r>
                        <a:rPr lang="ru-RU" sz="1350" b="0" i="0" u="none" strike="noStrike" dirty="0">
                          <a:latin typeface="Times New Roman"/>
                        </a:rPr>
                        <a:t>платы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530,5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>
                          <a:latin typeface="Times New Roman"/>
                        </a:rPr>
                        <a:t>Реализация программ формирования современной городской среды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7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808,5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 smtClean="0">
                          <a:latin typeface="Times New Roman"/>
                        </a:rPr>
                        <a:t>Капитальные вложения в объекты физической культуры и спорта 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74 560,6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>
                          <a:latin typeface="Times New Roman"/>
                        </a:rPr>
                        <a:t>Проведение   ремонтных работ по замене оконных блоков 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в школах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800,7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5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>
                          <a:latin typeface="Times New Roman"/>
                        </a:rPr>
                        <a:t>Обеспечение требований к антитеррористической защищенности 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общеобразовательных организаций 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2 914,7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>
                          <a:latin typeface="Times New Roman"/>
                        </a:rPr>
                        <a:t>Проведение </a:t>
                      </a:r>
                      <a:r>
                        <a:rPr lang="ru-RU" sz="1350" b="0" i="0" u="none" strike="noStrike" dirty="0" err="1" smtClean="0">
                          <a:latin typeface="Times New Roman"/>
                        </a:rPr>
                        <a:t>кап.ремонта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350" b="0" i="0" u="none" strike="noStrike" dirty="0">
                          <a:latin typeface="Times New Roman"/>
                        </a:rPr>
                        <a:t>зданий и сооружений 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 организаций </a:t>
                      </a:r>
                      <a:r>
                        <a:rPr lang="ru-RU" sz="1350" b="0" i="0" u="none" strike="noStrike" dirty="0">
                          <a:latin typeface="Times New Roman"/>
                        </a:rPr>
                        <a:t>отдыха и оздоровления 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детей (Ребячья республика)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19 896,7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9170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>
                          <a:latin typeface="Times New Roman"/>
                        </a:rPr>
                        <a:t>Обеспечение молоком 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 обучающихся </a:t>
                      </a:r>
                      <a:r>
                        <a:rPr lang="ru-RU" sz="1350" b="0" i="0" u="none" strike="noStrike" dirty="0">
                          <a:latin typeface="Times New Roman"/>
                        </a:rPr>
                        <a:t>по 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программам  </a:t>
                      </a:r>
                      <a:r>
                        <a:rPr lang="ru-RU" sz="1350" b="0" i="0" u="none" strike="noStrike" dirty="0">
                          <a:latin typeface="Times New Roman"/>
                        </a:rPr>
                        <a:t>начального общего 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образования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1 691,2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7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>
                          <a:latin typeface="Times New Roman"/>
                        </a:rPr>
                        <a:t>Организация бесплатного горячего питания обучающихся, получающих начальное общее 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образование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15 868,2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7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 smtClean="0">
                          <a:latin typeface="Times New Roman"/>
                        </a:rPr>
                        <a:t>Организация регулярных перевозок пассажиров и багажа автотранспортом по муниципальным маршрутам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3 395,8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7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 smtClean="0">
                          <a:latin typeface="Times New Roman"/>
                        </a:rPr>
                        <a:t>Организация профильных смен для детей, состоящих на проф.учете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219,6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7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 smtClean="0">
                          <a:latin typeface="Times New Roman"/>
                        </a:rPr>
                        <a:t>Создание новых мест в образовательных организациях для реализации </a:t>
                      </a:r>
                      <a:r>
                        <a:rPr lang="ru-RU" sz="1350" b="0" i="0" u="none" strike="noStrike" dirty="0" err="1" smtClean="0">
                          <a:latin typeface="Times New Roman"/>
                        </a:rPr>
                        <a:t>доп.общеразвивающих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 программ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393,8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67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 smtClean="0">
                          <a:latin typeface="Times New Roman"/>
                        </a:rPr>
                        <a:t>Реализация инициативных проектов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20 109,7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67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 smtClean="0">
                          <a:latin typeface="Times New Roman"/>
                        </a:rPr>
                        <a:t>Доведение средней зарплаты тренеров и инструкторов по спорту до среднемесячного дохода от трудовой деятельности в Челябинской области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2 061,6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67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 smtClean="0">
                          <a:latin typeface="Times New Roman"/>
                        </a:rPr>
                        <a:t>Приобретение спортивного инвентаря и оборудования для физкультурно-спортивных организаций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1 734,3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67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 smtClean="0">
                          <a:latin typeface="Times New Roman"/>
                        </a:rPr>
                        <a:t>Оснащение современным оборудованием образовательных организаций, реализующих образовательные программы дошкольного образования, для получения детьми качественного образования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555,8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1245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191 500,5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pic>
        <p:nvPicPr>
          <p:cNvPr id="27716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2414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1538" y="357166"/>
            <a:ext cx="7686675" cy="64293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Структура расходов в 2024 году</a:t>
            </a:r>
            <a:endParaRPr lang="ru-RU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9804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/>
        </p:nvGraphicFramePr>
        <p:xfrm>
          <a:off x="0" y="1643050"/>
          <a:ext cx="914400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50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550" y="0"/>
            <a:ext cx="7686675" cy="64293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926456"/>
          <a:ext cx="9144000" cy="6117805"/>
        </p:xfrm>
        <a:graphic>
          <a:graphicData uri="http://schemas.openxmlformats.org/drawingml/2006/table">
            <a:tbl>
              <a:tblPr/>
              <a:tblGrid>
                <a:gridCol w="27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9098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38" marR="4238" marT="4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38" marR="4238" marT="4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38" marR="4238" marT="4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(тыс. руб.)</a:t>
                      </a:r>
                    </a:p>
                  </a:txBody>
                  <a:tcPr marL="4238" marR="4238" marT="4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0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5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"Развитие и содержание системы уличного освещения в </a:t>
                      </a:r>
                      <a:r>
                        <a:rPr lang="ru-RU" sz="1400" b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У-КГОна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2023-2025 годы"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8 837,66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3 893,66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3 893,66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5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"Управление инфраструктурой и строительством в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2023-2025 годы"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12 241,80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12 041,80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12 041,80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5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"Обеспечение доступным и комфортным жильем граждан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РФ"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на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2021-2024 годы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1 850,94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139 431,44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204 114,54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5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МП"Развитие дорожного хозяйства и повышение безопасности дорожного движения в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на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2020-2024 годы"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36 425,64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29 713,81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38 690,81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2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"Оздоровление экологической обстановки в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2022-2024 гг."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3 455,70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8 891,60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2 200,00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1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"Управление муниципальным имуществом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2024-2026 гг."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10 723,17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9 874,17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9 874,17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5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"Поддержка и развитие дошкольного образования в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2023-2025 гг."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201 117,55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203 438,53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203 471,03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«Безопасность образовательных учреждений в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2023-2025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гг.»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3 000,00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2 800,00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3 000,00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4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"Развитие образования в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  на 2023-2025 гг."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438 627,49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401 398,08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400 915,18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0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"Социальная поддержка и обслуживание граждан в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на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2023-2025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г."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263 357,18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277 810,47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287 338,37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75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"Поддержка социально-ориентированных некоммерческих организаций в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на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2023-2025 гг."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750,00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750,00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750,00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3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"Поддержка и развитие культуры в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2022-2025годы"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117 591,96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107 240,65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107 767,05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9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"Поддержка и развитие молодых граждан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2023-2025 гг."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770,12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222,50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795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 Формирование современной городской среды " на территории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на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2018-2024 годы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8 317,48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29804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80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550" y="0"/>
            <a:ext cx="7686675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" y="672150"/>
          <a:ext cx="9143999" cy="6216330"/>
        </p:xfrm>
        <a:graphic>
          <a:graphicData uri="http://schemas.openxmlformats.org/drawingml/2006/table">
            <a:tbl>
              <a:tblPr/>
              <a:tblGrid>
                <a:gridCol w="27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3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5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420" marR="2420" marT="24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420" marR="2420" marT="24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420" marR="2420" marT="24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420" marR="2420" marT="24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(тыс. руб.)</a:t>
                      </a:r>
                    </a:p>
                  </a:txBody>
                  <a:tcPr marL="2420" marR="2420" marT="24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№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2420" marR="2420" marT="24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"Развитие физической культуры и спорта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2023-2025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136 579,17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102 122,16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61 934,01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"Обеспечение безопасности жизнедеятельности населения Усть-Катавского городского округа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2023-2025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2 050,20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2 050,20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2 050,20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"Сохранение, использование, популяризация и охрана объектов культурного наследия, находящихся в муниципальной собственности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2023-2025 годы"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566,60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566,60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566,60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39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"Развитие муниципальной службы в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2023-2025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"Профилактика правонарушений и преступлений на территории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на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2022-2024 годы"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3 314,94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3 034,60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3 034,60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"Поддержка и развитие внутреннего и въездного туризма на территории Усть-Катавского городского округа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2024-2026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"Формирование законопослушного поведения участников дорожного движения в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2022-2024  годы"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60,00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60,00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60,00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 Финансовое оздоровление и предупреждение банкротства муниципальных унитарных предприятий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на 2024 год"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480,00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480,00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480,00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 Развитие общественного пассажирского транспорта в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2022-2024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5 999,91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5 999,91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5 999,91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"Укрепление межнациональных отношений и профилактика проявлений экстремизма на территории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У-КГО"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2022-2024 год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150,00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150,00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150,00</a:t>
                      </a:r>
                      <a:endParaRPr lang="ru-RU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"Улучшение условий и охраны труда в У-КГО на 2023-2025 гг."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2 385,95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2 385,95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2 385,95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13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27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420" marR="2420" marT="242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МП "Поддержка инициативных проектов в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У-КГО  на 2024-2026 гг."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20 411,37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19 123,42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18 116,92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</a:t>
                      </a:r>
                    </a:p>
                  </a:txBody>
                  <a:tcPr marL="2420" marR="2420" marT="242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МП "Ликвидация аварийного жилого фонда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У-КГО 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 2023-2025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гг."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200,00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</a:t>
                      </a:r>
                    </a:p>
                  </a:txBody>
                  <a:tcPr marL="2420" marR="2420" marT="242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МП "Разработка документов территориального планирования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У-КГО 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 2023-2025 годы"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2 369,77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420" marR="2420" marT="242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7620" marR="7620" marT="76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1 339 190,5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1 297 436,9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1 162 995,5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30828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327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25" y="274638"/>
            <a:ext cx="7686675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Структура расходов бюджета на </a:t>
            </a: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6" name="Object 1"/>
          <p:cNvGraphicFramePr>
            <a:graphicFrameLocks/>
          </p:cNvGraphicFramePr>
          <p:nvPr/>
        </p:nvGraphicFramePr>
        <p:xfrm>
          <a:off x="704850" y="209550"/>
          <a:ext cx="8316913" cy="645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0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550" y="0"/>
            <a:ext cx="7993063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Национальные проекты в </a:t>
            </a: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2024-2026 </a:t>
            </a: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годах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63600" y="632764"/>
          <a:ext cx="8280400" cy="62252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627" marR="2627" marT="26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2627" marR="2627" marT="26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2627" marR="2627" marT="26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(тыс. руб.)</a:t>
                      </a:r>
                    </a:p>
                  </a:txBody>
                  <a:tcPr marL="2627" marR="2627" marT="26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нац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проекта</a:t>
                      </a:r>
                    </a:p>
                  </a:txBody>
                  <a:tcPr marL="2627" marR="2627" marT="2627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регионального проекта и направления расходов</a:t>
                      </a:r>
                    </a:p>
                  </a:txBody>
                  <a:tcPr marL="2627" marR="2627" marT="26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2024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2025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2026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 row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«Современная школа»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4 377,60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естественно-научной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и технологической направленностей в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общеобразоват.организациях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располож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в сельской местности и малых городах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4 377,60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«Успех каждого ребенка»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4 367,60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Оснащение (обновление материально-технической базы) оборудованием, средствами обучения и воспитания образовательных организаций различных типов для реализации дополнительных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общеразвивающих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программ, для создания информационных систем в образовательных организациях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естественно-научной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и технологической направленностей в общеобразовательных организациях, расположенных в сельской местности и малых городах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4 367,60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"Патриотическое воспитание граждан Российской Федерации"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1 158,10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1 158,10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1 398,90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1 158,1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1 158,1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1 398,9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"Цифровая образовательная среда"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3 898,10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Капитальный ремонт зданий и сооружений муниципальных организаций, участвующих в региональном проекте «Цифровая образовательная среда»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3 898,10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"Социальная активность"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4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и проведение мероприятий с детьми и молодежью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1833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06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00" y="285728"/>
            <a:ext cx="7848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Национальные проекты в </a:t>
            </a: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2024-2026 </a:t>
            </a: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годах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785786" y="1071546"/>
          <a:ext cx="7993062" cy="5576688"/>
        </p:xfrm>
        <a:graphic>
          <a:graphicData uri="http://schemas.openxmlformats.org/drawingml/2006/table">
            <a:tbl>
              <a:tblPr/>
              <a:tblGrid>
                <a:gridCol w="1150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9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514" marR="5514" marT="551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5514" marR="5514" marT="551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5514" marR="5514" marT="551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(тыс. руб.)</a:t>
                      </a:r>
                    </a:p>
                  </a:txBody>
                  <a:tcPr marL="5514" marR="5514" marT="551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Наименова-ние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нац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проекта</a:t>
                      </a:r>
                    </a:p>
                  </a:txBody>
                  <a:tcPr marL="5514" marR="5514" marT="551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регионального проекта и направления расходов</a:t>
                      </a:r>
                    </a:p>
                  </a:txBody>
                  <a:tcPr marL="5514" marR="5514" marT="551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2024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2025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2026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5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«Культурная среда»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7 537,40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8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Реконструкция и капитальный ремонт муниципальных музеев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78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модернизация муниципальных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учреждений культурно-досугового типа в сельской местности, вкл. обеспечение объектов инфраструктуры (в т.ч. строительство, реконструкция и капремонт зданий)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7 537,40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"Финансовая поддержка семей при рождении детей"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902,20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938,30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975,90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Выплата областного единовременного пособия при рождении ребенка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902,20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938,30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975,90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5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Жилье и городская среда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"Формирование комфортной городской среды"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8 317,48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Реализация приоритетного проекта "Формирование комфортной городской среды"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8 317,48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"Комплексная система обращения с твердыми коммунальными отходами"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1 155,70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контейнерным сбором образующихся в жилом фонде твёрдых коммунальных отходов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1 155,70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1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32 084,18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2 269,40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2 874,80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2858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300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Untitled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92895"/>
            <a:ext cx="1662197" cy="205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0" y="276704"/>
            <a:ext cx="2520280" cy="18902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81" y="276704"/>
            <a:ext cx="2520280" cy="18902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6704"/>
            <a:ext cx="2520280" cy="1890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22" y="2492895"/>
            <a:ext cx="2528181" cy="18902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08" y="2254367"/>
            <a:ext cx="1775448" cy="23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462" y="4797152"/>
            <a:ext cx="2507154" cy="17946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02" y="4777060"/>
            <a:ext cx="2684237" cy="17883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4208" y="4746385"/>
            <a:ext cx="2325266" cy="18190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1000125" y="285750"/>
            <a:ext cx="814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Этапы бюджетного планирования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142875" y="1579563"/>
            <a:ext cx="8786813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Составление проекта бюджета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	Бюджет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годов формируется на трёхлетний период.  </a:t>
            </a:r>
          </a:p>
          <a:p>
            <a:pPr algn="just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До начала составления проекта бюджета Усть-Катавского городского округа администрацией УКГО принято постановление о графике подготовки и рассмотрения материалов, необходимых для составления проекта бюджета городского округа, в котором определены ответственные исполнители, порядок и сроки работы над документами и материалами, необходимыми для составления проекта бюджета. Разработана и утверждена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планирования, которая размещена на официальном сайте администрации </a:t>
            </a:r>
            <a:r>
              <a:rPr lang="en-US" b="1" dirty="0">
                <a:hlinkClick r:id="rId3"/>
              </a:rPr>
              <a:t>www</a:t>
            </a:r>
            <a:r>
              <a:rPr lang="ru-RU" b="1" dirty="0">
                <a:hlinkClick r:id="rId3"/>
              </a:rPr>
              <a:t>.</a:t>
            </a:r>
            <a:r>
              <a:rPr lang="en-US" b="1" dirty="0" err="1">
                <a:hlinkClick r:id="rId3"/>
              </a:rPr>
              <a:t>ukgo</a:t>
            </a:r>
            <a:r>
              <a:rPr lang="ru-RU" b="1" dirty="0">
                <a:hlinkClick r:id="rId3"/>
              </a:rPr>
              <a:t>.</a:t>
            </a:r>
            <a:r>
              <a:rPr lang="en-US" b="1" dirty="0" err="1">
                <a:hlinkClick r:id="rId3"/>
              </a:rPr>
              <a:t>su</a:t>
            </a:r>
            <a:r>
              <a:rPr lang="ru-RU" b="1" dirty="0"/>
              <a:t>.</a:t>
            </a:r>
            <a:r>
              <a:rPr lang="ru-RU" dirty="0"/>
              <a:t> 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	Непосредственное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проекта бюджета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городского округа осуществляет финансовое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управление. Первоначально все вопросы и приоритеты прорабатываются с главой городского округа, в дальнейшем рассматривается на рабочих группах администрации городского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округа.</a:t>
            </a: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	Составленный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проект бюджета представляется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утверждения в Собрание депутатов Усть-Катавского городского округа.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142875" y="1142985"/>
            <a:ext cx="8715375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Рассмотрение проекта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ноября 2023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проект бюджета Усть-Катавского городского округа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внесен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рассмотрение в Собрание депутатов и Контрольно-счетную комиссию.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бюджета опубликован в газете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Усть-Катавская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неделя» от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16 ноября 2023г. № 47.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Собранием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депутатов городского округа назначена дата и порядок проведения публичных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слушаний 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декабря 2023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актовом зале администрации (решение Собрания депутатов от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08.11.2023г. № 112).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Утверждение бюджета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Проект бюджета рассматривается депутатами в двух чтениях: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в первом чтении утверждаются основные характеристики бюджета - общий объем доходов, расходов и дефицит.</a:t>
            </a:r>
          </a:p>
          <a:p>
            <a:pPr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 втором чтении утверждается доходы, расходы, источники финансирования дефицита бюджета. Распределение бюджетных ассигнований утверждается по получателям и  направлениям, классифицируемым в едином для всех бюджетов формате.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Официальное опубликование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Принятый бюджет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 января 2024 года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должен быть опубликован в официальных средствах массовой информации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	</a:t>
            </a: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1000125" y="261938"/>
            <a:ext cx="814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Этапы бюджетного планирования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7" descr="Untitled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142875" y="3850889"/>
            <a:ext cx="8858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just">
              <a:tabLst>
                <a:tab pos="685800" algn="l"/>
              </a:tabLst>
            </a:pPr>
            <a:r>
              <a:rPr lang="ru-RU" dirty="0" smtClean="0"/>
              <a:t>	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987411" y="454391"/>
            <a:ext cx="77771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solidFill>
                  <a:srgbClr val="17375E"/>
                </a:solidFill>
                <a:latin typeface="Arial" panose="020B0604020202020204" pitchFamily="34" charset="0"/>
              </a:rPr>
              <a:t>Динамика объёма отгруженных товаров собственного производства, выполненных  работ, услуг собственными силами по "чистым" видам деятельности*</a:t>
            </a:r>
            <a:r>
              <a:rPr lang="en-US" altLang="ru-RU" sz="1400" b="1" i="1" dirty="0">
                <a:solidFill>
                  <a:srgbClr val="17375E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i="1" dirty="0">
                <a:solidFill>
                  <a:srgbClr val="17375E"/>
                </a:solidFill>
                <a:latin typeface="Arial" panose="020B0604020202020204" pitchFamily="34" charset="0"/>
              </a:rPr>
              <a:t>крупными и средними организациями, млн. рублей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443377"/>
              </p:ext>
            </p:extLst>
          </p:nvPr>
        </p:nvGraphicFramePr>
        <p:xfrm>
          <a:off x="1534161" y="1040777"/>
          <a:ext cx="6096248" cy="2768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430892"/>
              </p:ext>
            </p:extLst>
          </p:nvPr>
        </p:nvGraphicFramePr>
        <p:xfrm>
          <a:off x="2380423" y="3758750"/>
          <a:ext cx="4855873" cy="2910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hart" r:id="rId5" imgW="4986960" imgH="3109229" progId="Excel.Chart.8">
                  <p:embed/>
                </p:oleObj>
              </mc:Choice>
              <mc:Fallback>
                <p:oleObj name="Chart" r:id="rId5" imgW="4986960" imgH="3109229" progId="Excel.Chart.8">
                  <p:embed/>
                  <p:pic>
                    <p:nvPicPr>
                      <p:cNvPr id="19462" name="Диаграмма 1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423" y="3758750"/>
                        <a:ext cx="4855873" cy="2910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91680" y="136525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Прогноз социально-экономического развития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1115616" y="521979"/>
            <a:ext cx="7777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solidFill>
                  <a:srgbClr val="17375E"/>
                </a:solidFill>
                <a:latin typeface="Arial" panose="020B0604020202020204" pitchFamily="34" charset="0"/>
              </a:rPr>
              <a:t>Динамика инвестиций в основной капитал за счет всех источников финансирования, </a:t>
            </a:r>
            <a:r>
              <a:rPr lang="ru-RU" altLang="ru-RU" sz="1400" b="1" i="1" dirty="0" err="1">
                <a:solidFill>
                  <a:srgbClr val="17375E"/>
                </a:solidFill>
                <a:latin typeface="Arial" panose="020B0604020202020204" pitchFamily="34" charset="0"/>
              </a:rPr>
              <a:t>млн.рублей</a:t>
            </a:r>
            <a:endParaRPr lang="ru-RU" altLang="ru-RU" sz="1400" b="1" i="1" dirty="0">
              <a:solidFill>
                <a:srgbClr val="17375E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063521"/>
              </p:ext>
            </p:extLst>
          </p:nvPr>
        </p:nvGraphicFramePr>
        <p:xfrm>
          <a:off x="2123728" y="992312"/>
          <a:ext cx="5082605" cy="2735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2483768" y="4006032"/>
          <a:ext cx="4896544" cy="2637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63688" y="136525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Прогноз социально-экономического развития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>
            <a:spLocks noChangeArrowheads="1"/>
          </p:cNvSpPr>
          <p:nvPr/>
        </p:nvSpPr>
        <p:spPr bwMode="auto">
          <a:xfrm>
            <a:off x="1033427" y="445433"/>
            <a:ext cx="7777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solidFill>
                  <a:srgbClr val="17375E"/>
                </a:solidFill>
                <a:latin typeface="Arial" panose="020B0604020202020204" pitchFamily="34" charset="0"/>
              </a:rPr>
              <a:t>Фонд заработной платы работников, млн. руб.</a:t>
            </a: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auto">
          <a:xfrm>
            <a:off x="1008063" y="3429000"/>
            <a:ext cx="7777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>
                <a:solidFill>
                  <a:srgbClr val="17375E"/>
                </a:solidFill>
                <a:latin typeface="Arial" panose="020B0604020202020204" pitchFamily="34" charset="0"/>
              </a:rPr>
              <a:t>в % к предыдущему году</a:t>
            </a:r>
          </a:p>
        </p:txBody>
      </p:sp>
      <p:graphicFrame>
        <p:nvGraphicFramePr>
          <p:cNvPr id="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905896"/>
              </p:ext>
            </p:extLst>
          </p:nvPr>
        </p:nvGraphicFramePr>
        <p:xfrm>
          <a:off x="1764828" y="753408"/>
          <a:ext cx="5718175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Chart" r:id="rId3" imgW="5724640" imgH="2840982" progId="Excel.Chart.8">
                  <p:embed/>
                </p:oleObj>
              </mc:Choice>
              <mc:Fallback>
                <p:oleObj name="Chart" r:id="rId3" imgW="5724640" imgH="2840982" progId="Excel.Chart.8">
                  <p:embed/>
                  <p:pic>
                    <p:nvPicPr>
                      <p:cNvPr id="21509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828" y="753408"/>
                        <a:ext cx="5718175" cy="283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508223"/>
              </p:ext>
            </p:extLst>
          </p:nvPr>
        </p:nvGraphicFramePr>
        <p:xfrm>
          <a:off x="2123728" y="3933056"/>
          <a:ext cx="5214937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Chart" r:id="rId5" imgW="5224725" imgH="2670279" progId="Excel.Chart.8">
                  <p:embed/>
                </p:oleObj>
              </mc:Choice>
              <mc:Fallback>
                <p:oleObj name="Chart" r:id="rId5" imgW="5224725" imgH="2670279" progId="Excel.Chart.8">
                  <p:embed/>
                  <p:pic>
                    <p:nvPicPr>
                      <p:cNvPr id="2151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933056"/>
                        <a:ext cx="5214937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 descr="Untitled-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53656" y="76101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Прогноз социально-экономического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349374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14873</TotalTime>
  <Words>4257</Words>
  <Application>Microsoft Office PowerPoint</Application>
  <PresentationFormat>Экран (4:3)</PresentationFormat>
  <Paragraphs>706</Paragraphs>
  <Slides>37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7" baseType="lpstr">
      <vt:lpstr>Arial</vt:lpstr>
      <vt:lpstr>Arial Cyr</vt:lpstr>
      <vt:lpstr>Calibri</vt:lpstr>
      <vt:lpstr>Franklin Gothic Demi</vt:lpstr>
      <vt:lpstr>Times New Roman</vt:lpstr>
      <vt:lpstr>Times New Roman Cyr</vt:lpstr>
      <vt:lpstr>Wingdings</vt:lpstr>
      <vt:lpstr>Тема Office</vt:lpstr>
      <vt:lpstr>Chart</vt:lpstr>
      <vt:lpstr>Лист</vt:lpstr>
      <vt:lpstr>Бюджет Усть-Катавского городского округа на 2024 год и на плановый период 2025 и 2026 годов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Усть-Катавского городского округа  на 2016 год для граждан</dc:title>
  <dc:creator>fin38u5</dc:creator>
  <cp:lastModifiedBy>Denis1999</cp:lastModifiedBy>
  <cp:revision>1390</cp:revision>
  <dcterms:created xsi:type="dcterms:W3CDTF">2015-12-14T09:39:32Z</dcterms:created>
  <dcterms:modified xsi:type="dcterms:W3CDTF">2023-12-06T06:59:27Z</dcterms:modified>
</cp:coreProperties>
</file>