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 varScale="1">
        <p:scale>
          <a:sx n="106" d="100"/>
          <a:sy n="106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enceva.FIN.000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9.4777510450082661E-2"/>
          <c:y val="0.1808930470187495"/>
          <c:w val="0.90357234859531421"/>
          <c:h val="0.6226090775728229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Всего доходов</c:v>
                </c:pt>
              </c:strCache>
            </c:strRef>
          </c:tx>
          <c:dLbls>
            <c:dLbl>
              <c:idx val="0"/>
              <c:layout>
                <c:manualLayout>
                  <c:x val="2.3148148148148178E-2"/>
                  <c:y val="-1.2816983168778072E-2"/>
                </c:manualLayout>
              </c:layout>
              <c:showVal val="1"/>
            </c:dLbl>
            <c:dLbl>
              <c:idx val="1"/>
              <c:layout>
                <c:manualLayout>
                  <c:x val="2.0061728395061731E-2"/>
                  <c:y val="-3.076075960506737E-2"/>
                </c:manualLayout>
              </c:layout>
              <c:showVal val="1"/>
            </c:dLbl>
            <c:dLbl>
              <c:idx val="2"/>
              <c:layout>
                <c:manualLayout>
                  <c:x val="2.4691358024691364E-2"/>
                  <c:y val="-2.3070569703800479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601.29999999999995</c:v>
                </c:pt>
                <c:pt idx="1">
                  <c:v>530.4</c:v>
                </c:pt>
                <c:pt idx="2">
                  <c:v>542.4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 т.ч. собственные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2.3070569703800531E-2"/>
                </c:manualLayout>
              </c:layout>
              <c:showVal val="1"/>
            </c:dLbl>
            <c:dLbl>
              <c:idx val="1"/>
              <c:layout>
                <c:manualLayout>
                  <c:x val="2.4691358024691364E-2"/>
                  <c:y val="-2.3070569703800531E-2"/>
                </c:manualLayout>
              </c:layout>
              <c:showVal val="1"/>
            </c:dLbl>
            <c:dLbl>
              <c:idx val="2"/>
              <c:layout>
                <c:manualLayout>
                  <c:x val="3.0864197530864199E-2"/>
                  <c:y val="-3.3324156238822976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146.80000000000001</c:v>
                </c:pt>
                <c:pt idx="1">
                  <c:v>145.19999999999999</c:v>
                </c:pt>
                <c:pt idx="2">
                  <c:v>153.9</c:v>
                </c:pt>
              </c:numCache>
            </c:numRef>
          </c:val>
        </c:ser>
        <c:dLbls>
          <c:showVal val="1"/>
        </c:dLbls>
        <c:shape val="cylinder"/>
        <c:axId val="68659456"/>
        <c:axId val="68665344"/>
        <c:axId val="0"/>
      </c:bar3DChart>
      <c:catAx>
        <c:axId val="686594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8665344"/>
        <c:crosses val="autoZero"/>
        <c:auto val="1"/>
        <c:lblAlgn val="ctr"/>
        <c:lblOffset val="100"/>
        <c:tickLblSkip val="1"/>
        <c:tickMarkSkip val="1"/>
      </c:catAx>
      <c:valAx>
        <c:axId val="68665344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8659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792079207920791"/>
          <c:y val="0.92607003891050632"/>
          <c:w val="0.62729823160491172"/>
          <c:h val="7.3930053689569716E-2"/>
        </c:manualLayout>
      </c:layout>
    </c:legend>
    <c:plotVisOnly val="1"/>
    <c:dispBlanksAs val="gap"/>
  </c:chart>
  <c:spPr>
    <a:noFill/>
    <a:ln>
      <a:noFill/>
    </a:ln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30"/>
      <c:perspective val="30"/>
    </c:view3D>
    <c:plotArea>
      <c:layout>
        <c:manualLayout>
          <c:layoutTarget val="inner"/>
          <c:xMode val="edge"/>
          <c:yMode val="edge"/>
          <c:x val="0.12327876202974626"/>
          <c:y val="5.2984783567156926E-2"/>
          <c:w val="0.66993613298337729"/>
          <c:h val="0.62776334829352121"/>
        </c:manualLayout>
      </c:layout>
      <c:pie3DChart>
        <c:varyColors val="1"/>
        <c:ser>
          <c:idx val="0"/>
          <c:order val="0"/>
          <c:explosion val="28"/>
          <c:dPt>
            <c:idx val="0"/>
            <c:explosion val="12"/>
          </c:dPt>
          <c:dLbls>
            <c:dLbl>
              <c:idx val="0"/>
              <c:layout>
                <c:manualLayout>
                  <c:x val="-0.1458412073490814"/>
                  <c:y val="8.81125504482404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>
                        <a:latin typeface="+mn-lt"/>
                        <a:cs typeface="Arabic Typesetting" pitchFamily="66" charset="-78"/>
                      </a:rPr>
                      <a:t>Н</a:t>
                    </a:r>
                    <a:r>
                      <a:rPr lang="ru-RU" sz="1600"/>
                      <a:t>алог на доходы физ лиц; 59,4 %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1"/>
              <c:layout>
                <c:manualLayout>
                  <c:x val="-1.4347112860892389E-3"/>
                  <c:y val="-0.2237563166284183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>
                        <a:latin typeface="+mn-lt"/>
                        <a:cs typeface="Arabic Typesetting" pitchFamily="66" charset="-78"/>
                      </a:rPr>
                      <a:t>Н</a:t>
                    </a:r>
                    <a:r>
                      <a:rPr lang="ru-RU"/>
                      <a:t>алоги на совокупный доход; 4,6 %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2"/>
              <c:layout>
                <c:manualLayout>
                  <c:x val="1.7690179352581038E-2"/>
                  <c:y val="1.522738449190002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>
                        <a:latin typeface="+mn-lt"/>
                        <a:cs typeface="Arabic Typesetting" pitchFamily="66" charset="-78"/>
                      </a:rPr>
                      <a:t>Н</a:t>
                    </a:r>
                    <a:r>
                      <a:rPr lang="ru-RU"/>
                      <a:t>алоги на имущество; 10,6 %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3"/>
              <c:layout>
                <c:manualLayout>
                  <c:x val="-6.941819772528435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latin typeface="+mn-lt"/>
                        <a:cs typeface="Arabic Typesetting" pitchFamily="66" charset="-78"/>
                      </a:rPr>
                      <a:t>Д</a:t>
                    </a:r>
                    <a:r>
                      <a:rPr lang="ru-RU" dirty="0"/>
                      <a:t>оходы от использования имущества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9,3 %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4.3968175853018383E-2"/>
                  <c:y val="-6.4934445549815183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+mn-lt"/>
                        <a:cs typeface="Arabic Typesetting" pitchFamily="66" charset="-78"/>
                      </a:rPr>
                      <a:t>Д</a:t>
                    </a:r>
                    <a:r>
                      <a:rPr lang="ru-RU" dirty="0"/>
                      <a:t>оходы от </a:t>
                    </a:r>
                    <a:r>
                      <a:rPr lang="ru-RU" dirty="0" smtClean="0"/>
                      <a:t>оказания </a:t>
                    </a:r>
                    <a:r>
                      <a:rPr lang="ru-RU" dirty="0"/>
                      <a:t>платных услуг и </a:t>
                    </a:r>
                    <a:r>
                      <a:rPr lang="ru-RU" dirty="0" smtClean="0"/>
                      <a:t>компенсации </a:t>
                    </a:r>
                    <a:r>
                      <a:rPr lang="ru-RU" dirty="0"/>
                      <a:t>затрат </a:t>
                    </a:r>
                    <a:r>
                      <a:rPr lang="ru-RU" dirty="0" smtClean="0"/>
                      <a:t>государства</a:t>
                    </a:r>
                    <a:r>
                      <a:rPr lang="ru-RU" dirty="0"/>
                      <a:t>; 6,9 %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5"/>
              <c:layout>
                <c:manualLayout>
                  <c:x val="-5.3299212598425197E-2"/>
                  <c:y val="-0.1302068024576913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>
                        <a:latin typeface="+mn-lt"/>
                        <a:cs typeface="Arabic Typesetting" pitchFamily="66" charset="-78"/>
                      </a:rPr>
                      <a:t>П</a:t>
                    </a:r>
                    <a:r>
                      <a:rPr lang="ru-RU" dirty="0"/>
                      <a:t>рочие налоговые и неналоговые доходы; 9,2 %</a:t>
                    </a:r>
                  </a:p>
                </c:rich>
              </c:tx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400">
                    <a:latin typeface="+mn-lt"/>
                    <a:cs typeface="Arabic Typesetting" pitchFamily="66" charset="-78"/>
                  </a:defRPr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Лист3!$B$13:$B$18</c:f>
              <c:strCache>
                <c:ptCount val="6"/>
                <c:pt idx="0">
                  <c:v>Налог на доходы физ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 и компенсации затрат государства</c:v>
                </c:pt>
                <c:pt idx="5">
                  <c:v>Прочие налоговые и неналоговые доходы</c:v>
                </c:pt>
              </c:strCache>
            </c:strRef>
          </c:cat>
          <c:val>
            <c:numRef>
              <c:f>Лист3!$C$13:$C$18</c:f>
              <c:numCache>
                <c:formatCode>General</c:formatCode>
                <c:ptCount val="6"/>
                <c:pt idx="0">
                  <c:v>59.4</c:v>
                </c:pt>
                <c:pt idx="1">
                  <c:v>4.5999999999999996</c:v>
                </c:pt>
                <c:pt idx="2">
                  <c:v>10.6</c:v>
                </c:pt>
                <c:pt idx="3">
                  <c:v>9.3000000000000007</c:v>
                </c:pt>
                <c:pt idx="4">
                  <c:v>6.9</c:v>
                </c:pt>
                <c:pt idx="5">
                  <c:v>9.2000000000000011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hPercent val="76"/>
      <c:depthPercent val="500"/>
      <c:rAngAx val="1"/>
    </c:view3D>
    <c:plotArea>
      <c:layout>
        <c:manualLayout>
          <c:layoutTarget val="inner"/>
          <c:xMode val="edge"/>
          <c:yMode val="edge"/>
          <c:x val="8.1846983331539655E-2"/>
          <c:y val="0.10985485751583755"/>
          <c:w val="0.77849117174959914"/>
          <c:h val="0.7777777777777782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8.8189870145877799E-4"/>
                  <c:y val="-2.5276740385353168E-2"/>
                </c:manualLayout>
              </c:layout>
              <c:showVal val="1"/>
            </c:dLbl>
            <c:dLbl>
              <c:idx val="1"/>
              <c:layout>
                <c:manualLayout>
                  <c:x val="-1.4892749424330812E-2"/>
                  <c:y val="-4.6495428523151403E-2"/>
                </c:manualLayout>
              </c:layout>
              <c:showVal val="1"/>
            </c:dLbl>
            <c:dLbl>
              <c:idx val="2"/>
              <c:layout>
                <c:manualLayout>
                  <c:x val="-4.0681014720336068E-3"/>
                  <c:y val="-1.8594879031855152E-2"/>
                </c:manualLayout>
              </c:layout>
              <c:showVal val="1"/>
            </c:dLbl>
            <c:dLbl>
              <c:idx val="3"/>
              <c:layout>
                <c:manualLayout>
                  <c:x val="1.9597637973040448E-2"/>
                  <c:y val="-1.435973386070878E-2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  <c:pt idx="3">
                  <c:v>2016 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523.29999999999995</c:v>
                </c:pt>
                <c:pt idx="1">
                  <c:v>601.29999999999995</c:v>
                </c:pt>
                <c:pt idx="2">
                  <c:v>530.4</c:v>
                </c:pt>
                <c:pt idx="3">
                  <c:v>542.4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2413679709109114E-2"/>
                  <c:y val="-5.3614679873462634E-2"/>
                </c:manualLayout>
              </c:layout>
              <c:showVal val="1"/>
            </c:dLbl>
            <c:dLbl>
              <c:idx val="1"/>
              <c:layout>
                <c:manualLayout>
                  <c:x val="7.1449087194600899E-2"/>
                  <c:y val="-8.5500950953703012E-2"/>
                </c:manualLayout>
              </c:layout>
              <c:showVal val="1"/>
            </c:dLbl>
            <c:dLbl>
              <c:idx val="2"/>
              <c:layout>
                <c:manualLayout>
                  <c:x val="3.2057190268437556E-2"/>
                  <c:y val="-7.9786656876627712E-2"/>
                </c:manualLayout>
              </c:layout>
              <c:showVal val="1"/>
            </c:dLbl>
            <c:dLbl>
              <c:idx val="3"/>
              <c:layout>
                <c:manualLayout>
                  <c:x val="0.10567262080517467"/>
                  <c:y val="-4.8174685292550236E-2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2013 г</c:v>
                </c:pt>
                <c:pt idx="1">
                  <c:v>2014 г</c:v>
                </c:pt>
                <c:pt idx="2">
                  <c:v>2015 г</c:v>
                </c:pt>
                <c:pt idx="3">
                  <c:v>2016 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535.6</c:v>
                </c:pt>
                <c:pt idx="1">
                  <c:v>606.20000000000005</c:v>
                </c:pt>
                <c:pt idx="2">
                  <c:v>539.70000000000005</c:v>
                </c:pt>
                <c:pt idx="3">
                  <c:v>552.29999999999995</c:v>
                </c:pt>
              </c:numCache>
            </c:numRef>
          </c:val>
        </c:ser>
        <c:dLbls>
          <c:showLegendKey val="1"/>
          <c:showVal val="1"/>
        </c:dLbls>
        <c:gapDepth val="0"/>
        <c:shape val="box"/>
        <c:axId val="68812160"/>
        <c:axId val="74155136"/>
        <c:axId val="0"/>
      </c:bar3DChart>
      <c:catAx>
        <c:axId val="6881216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74155136"/>
        <c:crosses val="autoZero"/>
        <c:lblAlgn val="ctr"/>
        <c:lblOffset val="100"/>
        <c:tickLblSkip val="1"/>
        <c:tickMarkSkip val="1"/>
      </c:catAx>
      <c:valAx>
        <c:axId val="7415513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881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0600197030183"/>
          <c:y val="0.43661580487772245"/>
          <c:w val="0.14890135608048996"/>
          <c:h val="0.1772777573005584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340"/>
      <c:perspective val="0"/>
    </c:view3D>
    <c:plotArea>
      <c:layout>
        <c:manualLayout>
          <c:layoutTarget val="inner"/>
          <c:xMode val="edge"/>
          <c:yMode val="edge"/>
          <c:x val="0.15866084425036409"/>
          <c:y val="0.45036764705882382"/>
          <c:w val="0.69868995633187936"/>
          <c:h val="0.35110294117647101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>
                <c:manualLayout>
                  <c:x val="-9.2873081848353939E-2"/>
                  <c:y val="-0.10769325967841781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О</a:t>
                    </a:r>
                    <a:r>
                      <a:rPr lang="ru-RU"/>
                      <a:t>бщегосударственные вопросы  48,0 млн.р., или 8,6%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-9.29277614044451E-2"/>
                  <c:y val="-0.11441013621315586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Н</a:t>
                    </a:r>
                    <a:r>
                      <a:rPr lang="ru-RU"/>
                      <a:t>ациональная оборона 
1 млн.р.</a:t>
                    </a: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7.7998242133155496E-2"/>
                  <c:y val="-0.114028664885123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Н</a:t>
                    </a:r>
                    <a:r>
                      <a:rPr lang="ru-RU"/>
                      <a:t>ациональная безопасность и правоохранит. деятельность
 2,1 млн.р., или 0,4%</a:t>
                    </a:r>
                  </a:p>
                </c:rich>
              </c:tx>
              <c:spPr/>
              <c:dLblPos val="bestFit"/>
            </c:dLbl>
            <c:dLbl>
              <c:idx val="3"/>
              <c:delete val="1"/>
            </c:dLbl>
            <c:dLbl>
              <c:idx val="4"/>
              <c:layout>
                <c:manualLayout>
                  <c:x val="0.20764753822932444"/>
                  <c:y val="7.4057061327080531E-4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Ж</a:t>
                    </a:r>
                    <a:r>
                      <a:rPr lang="ru-RU"/>
                      <a:t>КХ 
13,8 млн.р., 
или 2,3%</a:t>
                    </a:r>
                  </a:p>
                </c:rich>
              </c:tx>
              <c:spPr/>
              <c:dLblPos val="bestFit"/>
            </c:dLbl>
            <c:dLbl>
              <c:idx val="5"/>
              <c:layout>
                <c:manualLayout>
                  <c:x val="-3.7198097141248904E-3"/>
                  <c:y val="0.11904982057141726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О</a:t>
                    </a:r>
                    <a:r>
                      <a:rPr lang="ru-RU"/>
                      <a:t>бразование
 306,1 млн.р., 
или 50,5%</a:t>
                    </a:r>
                  </a:p>
                </c:rich>
              </c:tx>
              <c:spPr/>
              <c:dLblPos val="bestFit"/>
            </c:dLbl>
            <c:dLbl>
              <c:idx val="6"/>
              <c:layout>
                <c:manualLayout>
                  <c:x val="3.5115923009621257E-4"/>
                  <c:y val="8.5433285190534378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К</a:t>
                    </a:r>
                    <a:r>
                      <a:rPr lang="ru-RU"/>
                      <a:t>ультура 
26,2 млн.р.
 4,9%</a:t>
                    </a:r>
                  </a:p>
                </c:rich>
              </c:tx>
              <c:spPr/>
              <c:dLblPos val="bestFit"/>
            </c:dLbl>
            <c:dLbl>
              <c:idx val="7"/>
              <c:delete val="1"/>
            </c:dLbl>
            <c:dLbl>
              <c:idx val="8"/>
              <c:layout>
                <c:manualLayout>
                  <c:x val="-4.7155511811023634E-2"/>
                  <c:y val="0.14959689664111397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С</a:t>
                    </a:r>
                    <a:r>
                      <a:rPr lang="ru-RU"/>
                      <a:t>оциальная политика 180,7млн.р., 
или 29,8%</a:t>
                    </a:r>
                  </a:p>
                </c:rich>
              </c:tx>
              <c:spPr/>
              <c:dLblPos val="bestFit"/>
            </c:dLbl>
            <c:dLbl>
              <c:idx val="9"/>
              <c:layout>
                <c:manualLayout>
                  <c:x val="-0.19708464566929138"/>
                  <c:y val="2.4948709402658968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Ф</a:t>
                    </a:r>
                    <a:r>
                      <a:rPr lang="ru-RU" dirty="0"/>
                      <a:t>изическая культура и спорт 13,2 млн.р., 
или 2,2%</a:t>
                    </a:r>
                  </a:p>
                </c:rich>
              </c:tx>
              <c:spPr/>
              <c:dLblPos val="bestFit"/>
            </c:dLbl>
            <c:numFmt formatCode="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Лист1!$A$1:$A$10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правоохранит.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Лист1!$B$1:$B$10</c:f>
              <c:numCache>
                <c:formatCode>General</c:formatCode>
                <c:ptCount val="10"/>
                <c:pt idx="0">
                  <c:v>48</c:v>
                </c:pt>
                <c:pt idx="1">
                  <c:v>1.1000000000000001</c:v>
                </c:pt>
                <c:pt idx="2">
                  <c:v>2.1</c:v>
                </c:pt>
                <c:pt idx="3">
                  <c:v>5.5</c:v>
                </c:pt>
                <c:pt idx="4">
                  <c:v>13.8</c:v>
                </c:pt>
                <c:pt idx="5">
                  <c:v>306.10000000000002</c:v>
                </c:pt>
                <c:pt idx="6">
                  <c:v>35.1</c:v>
                </c:pt>
                <c:pt idx="8">
                  <c:v>180.7</c:v>
                </c:pt>
                <c:pt idx="9">
                  <c:v>13.2</c:v>
                </c:pt>
              </c:numCache>
            </c:numRef>
          </c:val>
        </c:ser>
        <c:dLbls>
          <c:showVal val="1"/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программы, млн. руб.</c:v>
                </c:pt>
              </c:strCache>
            </c:strRef>
          </c:tx>
          <c:dLbls>
            <c:dLbl>
              <c:idx val="0"/>
              <c:layout>
                <c:manualLayout>
                  <c:x val="1.7347799242707101E-2"/>
                  <c:y val="-2.5195613185836494E-2"/>
                </c:manualLayout>
              </c:layout>
              <c:showVal val="1"/>
            </c:dLbl>
            <c:dLbl>
              <c:idx val="1"/>
              <c:layout>
                <c:manualLayout>
                  <c:x val="2.168474905338387E-2"/>
                  <c:y val="-1.511736791150189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294.10000000000002</c:v>
                </c:pt>
                <c:pt idx="1">
                  <c:v>568.70000000000005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Внепрограммные расходы, млн.руб.</c:v>
                </c:pt>
              </c:strCache>
            </c:strRef>
          </c:tx>
          <c:dLbls>
            <c:dLbl>
              <c:idx val="0"/>
              <c:layout>
                <c:manualLayout>
                  <c:x val="1.0119549558245806E-2"/>
                  <c:y val="-0.17888885361943913"/>
                </c:manualLayout>
              </c:layout>
              <c:showVal val="1"/>
            </c:dLbl>
            <c:dLbl>
              <c:idx val="1"/>
              <c:layout>
                <c:manualLayout>
                  <c:x val="1.4456499368922581E-2"/>
                  <c:y val="-9.5743330106178678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196.1</c:v>
                </c:pt>
                <c:pt idx="1">
                  <c:v>37.5</c:v>
                </c:pt>
              </c:numCache>
            </c:numRef>
          </c:val>
        </c:ser>
        <c:shape val="cylinder"/>
        <c:axId val="134555520"/>
        <c:axId val="134557056"/>
        <c:axId val="0"/>
      </c:bar3DChart>
      <c:catAx>
        <c:axId val="134555520"/>
        <c:scaling>
          <c:orientation val="minMax"/>
        </c:scaling>
        <c:axPos val="b"/>
        <c:tickLblPos val="nextTo"/>
        <c:crossAx val="134557056"/>
        <c:crosses val="autoZero"/>
        <c:auto val="1"/>
        <c:lblAlgn val="ctr"/>
        <c:lblOffset val="100"/>
      </c:catAx>
      <c:valAx>
        <c:axId val="134557056"/>
        <c:scaling>
          <c:orientation val="minMax"/>
        </c:scaling>
        <c:axPos val="l"/>
        <c:majorGridlines/>
        <c:numFmt formatCode="General" sourceLinked="1"/>
        <c:tickLblPos val="nextTo"/>
        <c:crossAx val="134555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</cdr:x>
      <cdr:y>0.69764</cdr:y>
    </cdr:from>
    <cdr:to>
      <cdr:x>0.38074</cdr:x>
      <cdr:y>0.76221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4256" y="3456384"/>
          <a:ext cx="829085" cy="319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4572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75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24,4%</a:t>
          </a:r>
        </a:p>
      </cdr:txBody>
    </cdr:sp>
  </cdr:relSizeAnchor>
  <cdr:relSizeAnchor xmlns:cdr="http://schemas.openxmlformats.org/drawingml/2006/chartDrawing">
    <cdr:from>
      <cdr:x>0.54249</cdr:x>
      <cdr:y>0.69764</cdr:y>
    </cdr:from>
    <cdr:to>
      <cdr:x>0.64248</cdr:x>
      <cdr:y>0.76221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64496" y="3456384"/>
          <a:ext cx="822882" cy="319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4572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75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27,4%</a:t>
          </a:r>
        </a:p>
      </cdr:txBody>
    </cdr:sp>
  </cdr:relSizeAnchor>
  <cdr:relSizeAnchor xmlns:cdr="http://schemas.openxmlformats.org/drawingml/2006/chartDrawing">
    <cdr:from>
      <cdr:x>0.79624</cdr:x>
      <cdr:y>0.69764</cdr:y>
    </cdr:from>
    <cdr:to>
      <cdr:x>0.90098</cdr:x>
      <cdr:y>0.77032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2728" y="3456384"/>
          <a:ext cx="861941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4572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75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28,4%</a:t>
          </a:r>
        </a:p>
      </cdr:txBody>
    </cdr:sp>
  </cdr:relSizeAnchor>
  <cdr:relSizeAnchor xmlns:cdr="http://schemas.openxmlformats.org/drawingml/2006/chartDrawing">
    <cdr:from>
      <cdr:x>0.78875</cdr:x>
      <cdr:y>0.01453</cdr:y>
    </cdr:from>
    <cdr:to>
      <cdr:x>0.98999</cdr:x>
      <cdr:y>0.07267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91064" y="72008"/>
          <a:ext cx="165618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50800" dist="50800" dir="5400000" algn="ctr" rotWithShape="0">
            <a:schemeClr val="bg1"/>
          </a:outerShdw>
        </a:effectLst>
        <a:scene3d xmlns:a="http://schemas.openxmlformats.org/drawingml/2006/main">
          <a:camera prst="orthographicFront">
            <a:rot lat="0" lon="0" rev="0"/>
          </a:camera>
          <a:lightRig rig="sunset" dir="t">
            <a:rot lat="0" lon="0" rev="6600000"/>
          </a:lightRig>
        </a:scene3d>
        <a:sp3d xmlns:a="http://schemas.openxmlformats.org/drawingml/2006/main" extrusionH="76200" contourW="12700" prstMaterial="matte">
          <a:extrusionClr>
            <a:schemeClr val="bg2">
              <a:lumMod val="90000"/>
            </a:schemeClr>
          </a:extrusionClr>
          <a:contourClr>
            <a:schemeClr val="bg1"/>
          </a:contourClr>
        </a:sp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i="1" dirty="0"/>
            <a:t>м</a:t>
          </a:r>
          <a:r>
            <a:rPr lang="ru-RU" sz="1800" i="1" dirty="0" smtClean="0"/>
            <a:t>лн. рублей</a:t>
          </a:r>
          <a:endParaRPr lang="ru-RU" sz="1800" i="1" dirty="0"/>
        </a:p>
      </cdr:txBody>
    </cdr:sp>
  </cdr:relSizeAnchor>
  <cdr:relSizeAnchor xmlns:cdr="http://schemas.openxmlformats.org/drawingml/2006/chartDrawing">
    <cdr:from>
      <cdr:x>0.34104</cdr:x>
      <cdr:y>0.46462</cdr:y>
    </cdr:from>
    <cdr:to>
      <cdr:x>0.44336</cdr:x>
      <cdr:y>0.56375</cdr:y>
    </cdr:to>
    <cdr:sp macro="" textlink="">
      <cdr:nvSpPr>
        <cdr:cNvPr id="6" name="Стрелка вправо с вырезом 5"/>
        <cdr:cNvSpPr/>
      </cdr:nvSpPr>
      <cdr:spPr>
        <a:xfrm xmlns:a="http://schemas.openxmlformats.org/drawingml/2006/main">
          <a:off x="2880320" y="2362298"/>
          <a:ext cx="864096" cy="504056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kern="1200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rPr>
            <a:t>-11.8</a:t>
          </a:r>
        </a:p>
      </cdr:txBody>
    </cdr:sp>
  </cdr:relSizeAnchor>
  <cdr:relSizeAnchor xmlns:cdr="http://schemas.openxmlformats.org/drawingml/2006/chartDrawing">
    <cdr:from>
      <cdr:x>0.59683</cdr:x>
      <cdr:y>0.46462</cdr:y>
    </cdr:from>
    <cdr:to>
      <cdr:x>0.69914</cdr:x>
      <cdr:y>0.56375</cdr:y>
    </cdr:to>
    <cdr:sp macro="" textlink="">
      <cdr:nvSpPr>
        <cdr:cNvPr id="7" name="Стрелка вправо с вырезом 6"/>
        <cdr:cNvSpPr/>
      </cdr:nvSpPr>
      <cdr:spPr>
        <a:xfrm xmlns:a="http://schemas.openxmlformats.org/drawingml/2006/main">
          <a:off x="5040560" y="2362298"/>
          <a:ext cx="864096" cy="504056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kern="12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rPr>
            <a:t>+2.3</a:t>
          </a:r>
          <a:endParaRPr lang="ru-RU" sz="1200" b="1" kern="1200" dirty="0">
            <a:solidFill>
              <a:schemeClr val="tx1"/>
            </a:solidFill>
            <a:effectLst>
              <a:outerShdw blurRad="31750" dist="25400" dir="5400000" algn="tl" rotWithShape="0">
                <a:srgbClr val="000000">
                  <a:alpha val="25000"/>
                </a:srgbClr>
              </a:outerShdw>
            </a:effectLst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0.79891</cdr:x>
      <cdr:y>0.01505</cdr:y>
    </cdr:from>
    <cdr:to>
      <cdr:x>0.99434</cdr:x>
      <cdr:y>0.07685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48264" y="72009"/>
          <a:ext cx="1699658" cy="2955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50800" dist="50800" dir="5400000" algn="ctr" rotWithShape="0">
            <a:sysClr val="window" lastClr="FFFFFF"/>
          </a:outerShdw>
        </a:effectLst>
        <a:scene3d xmlns:a="http://schemas.openxmlformats.org/drawingml/2006/main">
          <a:camera prst="orthographicFront">
            <a:rot lat="0" lon="0" rev="0"/>
          </a:camera>
          <a:lightRig rig="sunset" dir="t">
            <a:rot lat="0" lon="0" rev="6600000"/>
          </a:lightRig>
        </a:scene3d>
        <a:sp3d xmlns:a="http://schemas.openxmlformats.org/drawingml/2006/main" extrusionH="76200" contourW="12700" prstMaterial="matte">
          <a:extrusionClr>
            <a:srgbClr val="DEF5FA">
              <a:lumMod val="90000"/>
            </a:srgbClr>
          </a:extrusionClr>
          <a:contourClr>
            <a:sysClr val="window" lastClr="FFFFFF"/>
          </a:contourClr>
        </a:sp3d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ru-RU" sz="1800" i="1" dirty="0"/>
            <a:t>м</a:t>
          </a:r>
          <a:r>
            <a:rPr lang="ru-RU" sz="1800" i="1" dirty="0" smtClean="0"/>
            <a:t>лн. рублей</a:t>
          </a:r>
          <a:endParaRPr lang="ru-RU" sz="1800" i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CFD6F-64F2-49EC-A006-FAB2E1D9672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05EE4-15DC-4E79-88F4-E412CFFBE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EDF8E-21EF-4AD5-8A14-4E6B0874C5DB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2B72B-BEA8-444D-9285-C6DCF46FE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51CFDC-D7F4-4E21-9BDC-55A7FAF63B49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5DA0-AAE1-41E4-897B-211C61EF6AA1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60CE-FCB8-440B-B648-2B22F123B77A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FFB83-259A-4346-BC40-6973E6584007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13624-9530-44D1-9E4F-EC553167254D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B8B740-80A1-4C2D-8AC8-C34266231BD6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B3F28-F8FF-4BDD-9908-B164A8BB14EC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AC896-37D3-483B-B5F4-3A3AFA2673A2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7DE22-601A-42C2-BA69-A8EA0F81B618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9492AB-A414-4C11-9953-A408104C1D87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1FC5FD-8A9F-4E63-9923-34EC737B0BB3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33ED11-94EF-46C4-BD53-3B86A16E28E2}" type="datetime1">
              <a:rPr lang="ru-RU" smtClean="0"/>
              <a:pPr/>
              <a:t>06.12.2013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42AC66-B5F2-4617-B8FE-7B613D7C69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12776"/>
            <a:ext cx="9144000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228600" algn="ctr" eaLnBrk="0" hangingPunct="0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Доклад 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indent="228600" algn="ctr" eaLnBrk="0" hangingPunct="0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Начальника финансового управления Логиновой А.П. 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indent="228600" algn="ctr" eaLnBrk="0" hangingPunct="0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на Публичные слушания по проекту бюджета на 2014 год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indent="228600" algn="ctr" eaLnBrk="0" hangingPunct="0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и плановый период 2015-2016 годов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6632"/>
            <a:ext cx="792088" cy="97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1412776"/>
          <a:ext cx="8856983" cy="42484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1741"/>
                <a:gridCol w="5770393"/>
                <a:gridCol w="928478"/>
                <a:gridCol w="928478"/>
                <a:gridCol w="807893"/>
              </a:tblGrid>
              <a:tr h="78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2014 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2015 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2016 г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267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Содержание ребенка в семье опекуна и приемной семье, а также оплата труда приемного родителя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6657,7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7377,1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8100,1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  <a:tr h="522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дополнительных мер социальной поддержки многодетных семей в Челябинской области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1536,0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1580,5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1659,6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</a:tr>
              <a:tr h="4267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Ежемесячные выплаты за выслугу лет муниципальным служащим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  <a:tr h="2611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Ежемесячная надбавка к пенсии Почетным гражданам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</a:tr>
              <a:tr h="522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Премии лицам, награжденным Почетной грамотой Главы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/>
                </a:tc>
              </a:tr>
              <a:tr h="522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Премии лицам, награжденным Почетной грамотой Собрания депутатов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1"/>
                    </a:solidFill>
                  </a:tcPr>
                </a:tc>
              </a:tr>
              <a:tr h="78347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42 798,8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44 800,4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45833,7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07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Перечень публичных нормативных обязательств к бюджету </a:t>
            </a:r>
            <a:r>
              <a:rPr lang="ru-RU" sz="2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Усть-Катавского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 городского округа на 2014 год и на плановый период 2015 и 2016 годов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4807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Динамика доходов </a:t>
            </a:r>
            <a:r>
              <a:rPr lang="ru-RU" sz="2700" dirty="0" err="1" smtClean="0">
                <a:solidFill>
                  <a:schemeClr val="tx1"/>
                </a:solidFill>
              </a:rPr>
              <a:t>Усть-Катавского</a:t>
            </a:r>
            <a:r>
              <a:rPr lang="ru-RU" sz="2700" dirty="0" smtClean="0">
                <a:solidFill>
                  <a:schemeClr val="tx1"/>
                </a:solidFill>
              </a:rPr>
              <a:t> городского округа в 2014-2016 годы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251520" y="922686"/>
          <a:ext cx="8445624" cy="508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Структура налоговых и неналоговых доходов бюджета </a:t>
            </a:r>
            <a:r>
              <a:rPr lang="ru-RU" sz="2700" dirty="0" err="1" smtClean="0">
                <a:solidFill>
                  <a:schemeClr val="tx1"/>
                </a:solidFill>
              </a:rPr>
              <a:t>Усть-Катавского</a:t>
            </a:r>
            <a:r>
              <a:rPr lang="ru-RU" sz="2700" dirty="0" smtClean="0">
                <a:solidFill>
                  <a:schemeClr val="tx1"/>
                </a:solidFill>
              </a:rPr>
              <a:t> городского округа на 2014 год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Параметры бюджета </a:t>
            </a:r>
            <a:r>
              <a:rPr lang="ru-RU" sz="2700" dirty="0" err="1" smtClean="0"/>
              <a:t>Усть-Катавского</a:t>
            </a:r>
            <a:r>
              <a:rPr lang="ru-RU" sz="2700" dirty="0" smtClean="0"/>
              <a:t> городского округа</a:t>
            </a:r>
            <a:br>
              <a:rPr lang="ru-RU" sz="2700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0" y="1124743"/>
          <a:ext cx="9144000" cy="4783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7780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Структура расходов бюджета </a:t>
            </a:r>
            <a:r>
              <a:rPr lang="ru-RU" sz="2400" dirty="0" err="1" smtClean="0"/>
              <a:t>Усть-Катавского</a:t>
            </a:r>
            <a:r>
              <a:rPr lang="ru-RU" sz="2400" dirty="0" smtClean="0"/>
              <a:t> городского округа на 2014 год</a:t>
            </a:r>
            <a:br>
              <a:rPr lang="ru-RU" sz="2400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0" y="764704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7780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cs typeface="Times New Roman" pitchFamily="18" charset="0"/>
              </a:rPr>
              <a:t>Бюджетные средства на финансирование муниципальных программ в 2014 году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908720"/>
          <a:ext cx="8496943" cy="56886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9214"/>
                <a:gridCol w="6895602"/>
                <a:gridCol w="1152127"/>
              </a:tblGrid>
              <a:tr h="437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тыс.руб.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"Доступное и комфортное жилье - гражданам России"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2011-2015 годы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подпрограмма  "Оказание молодым семьям государственной поддержки для улучшения жилищных условий"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"Переселение граждан из аварийного жилищного фонда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округа"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3 894,5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"Оздоровление экологической обстановки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2012-2015 гг."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523,4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</a:tr>
              <a:tr h="656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"Техническое обслуживание и модернизация системы уличного освещения с обеспечением приборного учета электроэнергии на территории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 на 2014-2015 годы"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5 432,0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</a:tr>
              <a:tr h="656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"Ремонт, содержание и повышение безопасности дорожно-транспортной инфраструктуры местного значения в 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4 825,3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"Управление инфраструктурой и строительством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4 186,8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"Обеспечение безопасности жизнедеятельности населения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699,2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1"/>
                    </a:solidFill>
                  </a:tcPr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"Поддержка и развитие молодых граждан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139,6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«Организация  отдыха и оздоровление детей и подростков в 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4 407,0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1"/>
                    </a:solidFill>
                  </a:tcPr>
                </a:tc>
              </a:tr>
              <a:tr h="437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«Развитие образования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186 466,4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77809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cs typeface="Times New Roman" pitchFamily="18" charset="0"/>
              </a:rPr>
              <a:t>Бюджетные средства на финансирование муниципальных программ в 2014 году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908720"/>
          <a:ext cx="8496175" cy="568917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8952"/>
                <a:gridCol w="6802259"/>
                <a:gridCol w="1244964"/>
              </a:tblGrid>
              <a:tr h="54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тыс.руб.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1389" marR="51389" marT="0" marB="0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"Поддержка и развитие дошкольного образования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120 416,9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«Безопасность образовательных учреждений  в 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гг.»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"Социальная поддержка и обслуживание граждан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168 177,2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"Поддержка социально-ориентированных некоммерческих организаций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гг."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Муниципальная программа "Управление муниципальными финансами в Усть-Катавском городском округе на 2014-2016 годы"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7 786,8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"Управление муниципальным имуществом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Усть-Катавского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городского округа 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9 748,6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</a:tr>
              <a:tr h="46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МП "Поддержка  и развитие малого предпринимательства в Усть-Катавском городском округе на 2014-2016 годы"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</a:tr>
              <a:tr h="6796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«Оптимизация функций муниципального управления и повышение эффективности их обеспечения в 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городском округе на 2014-2016 годы»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2 421,2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</a:tr>
              <a:tr h="453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МП "Поддержка и развитие культуры в Усть-Катавском городском округе на 2014-2016 годы"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35 146,1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</a:tr>
              <a:tr h="453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МП "Развитие физической культуры и спорта в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Усть-Катавском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на 2014-2016 годы"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13 202,5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>
                    <a:solidFill>
                      <a:schemeClr val="bg1"/>
                    </a:solidFill>
                  </a:tcPr>
                </a:tc>
              </a:tr>
              <a:tr h="273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Итого по МП: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568 723,5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856" marR="58856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Охват бюджета программными методами планирования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AC66-B5F2-4617-B8FE-7B613D7C69DA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2" y="1340767"/>
          <a:ext cx="8784978" cy="44136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9800"/>
                <a:gridCol w="5638874"/>
                <a:gridCol w="864096"/>
                <a:gridCol w="936104"/>
                <a:gridCol w="936104"/>
              </a:tblGrid>
              <a:tr h="775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2014 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2015 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2016 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Выплата социального пособия на погребение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294,1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277,9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259,4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  <a:tr h="5167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Ежемесячное пособие по уходу за ребенком в возрасте от полутора до трех лет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839,7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Ежемесячное пособие на ребенка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8370,8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8800,3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8800,3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  <a:tr h="2795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мер социальной поддержки ветеранов труда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7596,1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7940,7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8540,4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</a:tr>
              <a:tr h="5167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Обеспечение дополнительных мер социальной поддержки ветеранов труда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  <a:tr h="5167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мер социальной поддержки граждан, имеющих звание "Ветеран труда Челябинской области"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16509,2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16509,2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16509,2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</a:tr>
              <a:tr h="77514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мер социальной поддержки реабилитированных лиц и лиц, признанных пострадавшими от политических репрессий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133,1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133,1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133,1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/>
                </a:tc>
              </a:tr>
              <a:tr h="5167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Выплату областного единовременного пособия при рождении ребенка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878,3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878,3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878,3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36704" marR="36704" marT="0" marB="0"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07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Перечень публичных нормативных обязательств к бюджету </a:t>
            </a:r>
            <a:r>
              <a:rPr lang="ru-RU" sz="2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Усть-Катавского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 городского округа на 2014 год и на плановый период 2015 и 2016 годов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1886" y="5808073"/>
            <a:ext cx="857223" cy="105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859</Words>
  <Application>Microsoft Office PowerPoint</Application>
  <PresentationFormat>Экран (4:3)</PresentationFormat>
  <Paragraphs>218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Динамика доходов Усть-Катавского городского округа в 2014-2016 годы </vt:lpstr>
      <vt:lpstr>Структура налоговых и неналоговых доходов бюджета Усть-Катавского городского округа на 2014 год  </vt:lpstr>
      <vt:lpstr>Параметры бюджета Усть-Катавского городского округа  </vt:lpstr>
      <vt:lpstr>Структура расходов бюджета Усть-Катавского городского округа на 2014 год  </vt:lpstr>
      <vt:lpstr>Бюджетные средства на финансирование муниципальных программ в 2014 году   </vt:lpstr>
      <vt:lpstr>Бюджетные средства на финансирование муниципальных программ в 2014 году   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18</cp:revision>
  <dcterms:created xsi:type="dcterms:W3CDTF">2013-12-05T19:01:58Z</dcterms:created>
  <dcterms:modified xsi:type="dcterms:W3CDTF">2013-12-05T21:04:31Z</dcterms:modified>
</cp:coreProperties>
</file>