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8" r:id="rId3"/>
    <p:sldId id="325" r:id="rId4"/>
    <p:sldId id="323" r:id="rId5"/>
    <p:sldId id="328" r:id="rId6"/>
    <p:sldId id="305" r:id="rId7"/>
    <p:sldId id="306" r:id="rId8"/>
    <p:sldId id="340" r:id="rId9"/>
    <p:sldId id="309" r:id="rId10"/>
    <p:sldId id="310" r:id="rId11"/>
    <p:sldId id="311" r:id="rId12"/>
    <p:sldId id="337" r:id="rId13"/>
    <p:sldId id="333" r:id="rId14"/>
    <p:sldId id="334" r:id="rId15"/>
    <p:sldId id="335" r:id="rId16"/>
    <p:sldId id="336" r:id="rId17"/>
    <p:sldId id="313" r:id="rId18"/>
    <p:sldId id="314" r:id="rId19"/>
    <p:sldId id="315" r:id="rId20"/>
    <p:sldId id="320" r:id="rId21"/>
    <p:sldId id="321" r:id="rId22"/>
    <p:sldId id="341" r:id="rId23"/>
    <p:sldId id="338" r:id="rId24"/>
    <p:sldId id="339" r:id="rId2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83" d="100"/>
          <a:sy n="83" d="100"/>
        </p:scale>
        <p:origin x="-155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4.6847933070866361E-3"/>
                  <c:y val="0.11297785433070841"/>
                </c:manualLayout>
              </c:layout>
              <c:showVal val="1"/>
            </c:dLbl>
            <c:dLbl>
              <c:idx val="1"/>
              <c:layout>
                <c:manualLayout>
                  <c:x val="-4.0520997375328133E-2"/>
                  <c:y val="-0.12545718503937098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Межбюджетные трансферты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777.9</c:v>
                </c:pt>
                <c:pt idx="1">
                  <c:v>238.7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689796587926533"/>
                  <c:y val="-0.2971351884115395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НДФЛ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144,6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3.0447944006999166E-2"/>
                  <c:y val="3.4890215004439971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Акцизы-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7,3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5.6255468066491684E-4"/>
                  <c:y val="-1.920331131675237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Налоги на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совокупный</a:t>
                    </a:r>
                  </a:p>
                  <a:p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 доход-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15,2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6.2500000000000099E-4"/>
                  <c:y val="-2.02242791131057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Налоги на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имущество-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21,8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1.4517388451443557E-2"/>
                  <c:y val="3.440422787269005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Доходы от использования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имущества-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13,6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2.68712817147857E-2"/>
                  <c:y val="3.418779490338039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Доходы от оказания платных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услуг-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32,6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0.11583136482939618"/>
                  <c:y val="5.014209919162468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Прочие налоговые и неналоговые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доходы- </a:t>
                    </a: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3,6</a:t>
                    </a:r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физ. Лиц</c:v>
                </c:pt>
                <c:pt idx="1">
                  <c:v>Акцизы</c:v>
                </c:pt>
                <c:pt idx="2">
                  <c:v>Налоги на совокуп. Доход</c:v>
                </c:pt>
                <c:pt idx="3">
                  <c:v>Налоги на имущество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Прочие налоговые и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144.6</c:v>
                </c:pt>
                <c:pt idx="1">
                  <c:v>7.3</c:v>
                </c:pt>
                <c:pt idx="2">
                  <c:v>15.2</c:v>
                </c:pt>
                <c:pt idx="3">
                  <c:v>21.8</c:v>
                </c:pt>
                <c:pt idx="4">
                  <c:v>13.6</c:v>
                </c:pt>
                <c:pt idx="5">
                  <c:v>32.6</c:v>
                </c:pt>
                <c:pt idx="6">
                  <c:v>3.6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6312567518905213"/>
          <c:w val="0.71893225065616795"/>
          <c:h val="0.72351397201414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1"/>
            <c:explosion val="8"/>
          </c:dPt>
          <c:dLbls>
            <c:dLbl>
              <c:idx val="0"/>
              <c:layout>
                <c:manualLayout>
                  <c:x val="-4.5692339238845532E-2"/>
                  <c:y val="-6.9728730843503658E-2"/>
                </c:manualLayout>
              </c:layout>
              <c:showVal val="1"/>
            </c:dLbl>
            <c:dLbl>
              <c:idx val="1"/>
              <c:layout>
                <c:manualLayout>
                  <c:x val="-6.6777230971128934E-2"/>
                  <c:y val="0.24821964314314068"/>
                </c:manualLayout>
              </c:layout>
              <c:showVal val="1"/>
            </c:dLbl>
            <c:dLbl>
              <c:idx val="2"/>
              <c:layout>
                <c:manualLayout>
                  <c:x val="2.5270833333333381E-2"/>
                  <c:y val="0.27224158175053875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216.5</c:v>
                </c:pt>
                <c:pt idx="1">
                  <c:v>86.3</c:v>
                </c:pt>
                <c:pt idx="2">
                  <c:v>475.1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2DA2BF">
                  <a:alpha val="97000"/>
                </a:srgbClr>
              </a:solidFill>
            </a:ln>
            <a:effectLst>
              <a:outerShdw blurRad="50800" dist="50800" dir="5400000" algn="ctr" rotWithShape="0">
                <a:srgbClr val="000000">
                  <a:alpha val="73000"/>
                </a:srgbClr>
              </a:outerShdw>
            </a:effectLst>
          </c:spPr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1016.7</c:v>
                </c:pt>
                <c:pt idx="1">
                  <c:v>1225.5999999999999</c:v>
                </c:pt>
                <c:pt idx="2">
                  <c:v>1128.2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1905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  <a:effectLst>
              <a:outerShdw blurRad="50800" dist="50800" dir="5400000" algn="ctr" rotWithShape="0">
                <a:srgbClr val="000000">
                  <a:alpha val="33000"/>
                </a:srgbClr>
              </a:outerShdw>
            </a:effectLst>
            <a:scene3d>
              <a:camera prst="orthographicFront"/>
              <a:lightRig rig="morning" dir="t"/>
            </a:scene3d>
            <a:sp3d prstMaterial="dkEdge">
              <a:bevelT w="31750" h="82550"/>
            </a:sp3d>
          </c:spPr>
          <c:dLbls>
            <c:spPr>
              <a:noFill/>
              <a:effectLst>
                <a:outerShdw blurRad="50800" dist="50800" dir="5400000" algn="ctr" rotWithShape="0">
                  <a:srgbClr val="000000">
                    <a:alpha val="66000"/>
                  </a:srgbClr>
                </a:outerShdw>
              </a:effectLst>
            </c:spPr>
            <c:showVal val="1"/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1016.7</c:v>
                </c:pt>
                <c:pt idx="1">
                  <c:v>1225.5999999999999</c:v>
                </c:pt>
                <c:pt idx="2">
                  <c:v>1128.2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overlap val="-9"/>
        <c:axId val="177576576"/>
        <c:axId val="177586560"/>
      </c:barChart>
      <c:catAx>
        <c:axId val="177576576"/>
        <c:scaling>
          <c:orientation val="minMax"/>
        </c:scaling>
        <c:axPos val="b"/>
        <c:tickLblPos val="nextTo"/>
        <c:crossAx val="177586560"/>
        <c:crosses val="autoZero"/>
        <c:auto val="1"/>
        <c:lblAlgn val="ctr"/>
        <c:lblOffset val="100"/>
      </c:catAx>
      <c:valAx>
        <c:axId val="177586560"/>
        <c:scaling>
          <c:orientation val="minMax"/>
        </c:scaling>
        <c:axPos val="l"/>
        <c:majorGridlines/>
        <c:numFmt formatCode="General" sourceLinked="1"/>
        <c:tickLblPos val="nextTo"/>
        <c:crossAx val="17757657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hPercent val="50"/>
      <c:rotY val="200"/>
      <c:perspective val="0"/>
    </c:view3D>
    <c:plotArea>
      <c:layout>
        <c:manualLayout>
          <c:layoutTarget val="inner"/>
          <c:xMode val="edge"/>
          <c:yMode val="edge"/>
          <c:x val="0.32324621733149972"/>
          <c:y val="0.13057324840764331"/>
          <c:w val="0.43603851444291608"/>
          <c:h val="0.4936305732484083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9999FF"/>
            </a:solidFill>
            <a:ln w="37914">
              <a:noFill/>
            </a:ln>
          </c:spPr>
          <c:explosion val="57"/>
          <c:dPt>
            <c:idx val="0"/>
            <c:explosion val="22"/>
          </c:dPt>
          <c:dPt>
            <c:idx val="1"/>
            <c:explosion val="26"/>
            <c:spPr>
              <a:solidFill>
                <a:srgbClr val="993366"/>
              </a:solidFill>
              <a:ln w="37914">
                <a:noFill/>
              </a:ln>
            </c:spPr>
          </c:dPt>
          <c:dPt>
            <c:idx val="2"/>
            <c:explosion val="52"/>
            <c:spPr>
              <a:solidFill>
                <a:srgbClr val="FFFFCC"/>
              </a:solidFill>
              <a:ln w="37914">
                <a:noFill/>
              </a:ln>
            </c:spPr>
          </c:dPt>
          <c:dPt>
            <c:idx val="3"/>
            <c:explosion val="41"/>
            <c:spPr>
              <a:solidFill>
                <a:srgbClr val="CCFFFF"/>
              </a:solidFill>
              <a:ln w="37914">
                <a:noFill/>
              </a:ln>
            </c:spPr>
          </c:dPt>
          <c:dLbls>
            <c:dLbl>
              <c:idx val="0"/>
              <c:layout>
                <c:manualLayout>
                  <c:x val="-5.2344403257886876E-2"/>
                  <c:y val="-0.10333742740828376"/>
                </c:manualLayout>
              </c:layout>
              <c:tx>
                <c:rich>
                  <a:bodyPr/>
                  <a:lstStyle/>
                  <a:p>
                    <a:pPr>
                      <a:defRPr sz="1455" b="1" i="0" u="none" strike="noStrike" baseline="0">
                        <a:solidFill>
                          <a:srgbClr val="00008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Инвестиции в человеческий капитал </a:t>
                    </a:r>
                    <a:r>
                      <a:rPr lang="ru-RU" dirty="0" smtClean="0"/>
                      <a:t>60%</a:t>
                    </a:r>
                    <a:endParaRPr lang="ru-RU" dirty="0"/>
                  </a:p>
                </c:rich>
              </c:tx>
              <c:spPr>
                <a:noFill/>
                <a:ln w="37914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4.2220990502111484E-2"/>
                  <c:y val="-0.241131167630833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защита населения
</a:t>
                    </a:r>
                    <a:r>
                      <a:rPr lang="ru-RU" dirty="0" smtClean="0"/>
                      <a:t>25%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0696948113873309E-2"/>
                  <c:y val="1.2428600161396318E-2"/>
                </c:manualLayout>
              </c:layout>
              <c:tx>
                <c:rich>
                  <a:bodyPr/>
                  <a:lstStyle/>
                  <a:p>
                    <a:pPr>
                      <a:defRPr sz="1455" b="1" i="0" u="none" strike="noStrike" baseline="0">
                        <a:solidFill>
                          <a:srgbClr val="00008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err="1"/>
                      <a:t>Инфраструк</a:t>
                    </a:r>
                    <a:r>
                      <a:rPr lang="ru-RU" dirty="0"/>
                      <a:t>-
</a:t>
                    </a:r>
                    <a:r>
                      <a:rPr lang="ru-RU" dirty="0" err="1"/>
                      <a:t>турное</a:t>
                    </a:r>
                    <a:r>
                      <a:rPr lang="ru-RU" dirty="0"/>
                      <a:t> и экономическое развитие
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pPr>
                <a:noFill/>
                <a:ln w="37914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4.8105394355694497E-2"/>
                  <c:y val="9.373146602578411E-2"/>
                </c:manualLayout>
              </c:layout>
              <c:tx>
                <c:rich>
                  <a:bodyPr/>
                  <a:lstStyle/>
                  <a:p>
                    <a:pPr>
                      <a:defRPr sz="1455" b="1" i="0" u="none" strike="noStrike" baseline="0">
                        <a:solidFill>
                          <a:srgbClr val="00008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Муниципальное управление
</a:t>
                    </a:r>
                    <a:r>
                      <a:rPr lang="ru-RU" dirty="0" smtClean="0"/>
                      <a:t>7%</a:t>
                    </a:r>
                    <a:endParaRPr lang="ru-RU" dirty="0"/>
                  </a:p>
                </c:rich>
              </c:tx>
              <c:spPr>
                <a:noFill/>
                <a:ln w="37914">
                  <a:noFill/>
                </a:ln>
              </c:spPr>
              <c:dLblPos val="bestFit"/>
            </c:dLbl>
            <c:numFmt formatCode="0%" sourceLinked="0"/>
            <c:spPr>
              <a:noFill/>
              <a:ln w="37914">
                <a:noFill/>
              </a:ln>
            </c:spPr>
            <c:txPr>
              <a:bodyPr/>
              <a:lstStyle/>
              <a:p>
                <a:pPr>
                  <a:defRPr sz="1455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Онвестиции в человеческий капитал</c:v>
                </c:pt>
                <c:pt idx="1">
                  <c:v>Социальная защита населения</c:v>
                </c:pt>
                <c:pt idx="2">
                  <c:v>Инфраструктурное и экономическое развитие</c:v>
                </c:pt>
                <c:pt idx="3">
                  <c:v>Муниципальное управление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621.5</c:v>
                </c:pt>
                <c:pt idx="1">
                  <c:v>236.3</c:v>
                </c:pt>
                <c:pt idx="2">
                  <c:v>138</c:v>
                </c:pt>
                <c:pt idx="3">
                  <c:v>81.099999999999994</c:v>
                </c:pt>
              </c:numCache>
            </c:numRef>
          </c:val>
        </c:ser>
        <c:dLbls>
          <c:showCatName val="1"/>
        </c:dLbls>
      </c:pie3DChart>
      <c:spPr>
        <a:noFill/>
        <a:ln w="37914">
          <a:noFill/>
        </a:ln>
      </c:spPr>
    </c:plotArea>
    <c:plotVisOnly val="1"/>
    <c:dispBlanksAs val="zero"/>
  </c:chart>
  <c:spPr>
    <a:solidFill>
      <a:srgbClr val="C0C0C0"/>
    </a:solidFill>
    <a:ln>
      <a:noFill/>
    </a:ln>
  </c:spPr>
  <c:txPr>
    <a:bodyPr/>
    <a:lstStyle/>
    <a:p>
      <a:pPr>
        <a:defRPr sz="179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ADB859-C895-4C6B-A37C-F88A3319915E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DD98C6-B887-4A9D-957D-17CE435D7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1C1137-97BA-4735-B65C-846FFEE17CE9}" type="datetimeFigureOut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9D45B-2128-411B-A8CE-F00C1AD7D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13BFBF-A000-4439-98D8-797C4A280858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3C95CA-FD58-4DF2-9E71-627DB2EFA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CE1E-D016-481F-B83D-FAA30DBC162F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27CD-9D6D-4D3F-AFA9-F8A69430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14DC-D07F-4ACA-985C-39A6573AC820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8928-C823-45DB-BCDB-F0ED73042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05FF-4C05-4141-B1B2-71F1F836363B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1F5-51ED-46F2-9500-42842F83E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FA67-C403-4250-A768-6C8ECB97F447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1749-D2A1-4A18-88BA-6B19A54AB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1090-61AC-41E6-A1EE-A7988DA70B85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F63F-8868-4A84-B2A3-121D78C41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ACD2-1B82-4D8E-8808-F59804422C49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0F49-1B86-49B9-95C9-A4DDBAE5E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88DF-66D3-4E8F-B677-68AAB6BC32D6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5EE2-66CC-4323-B734-C810714E2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E2B0-58B0-4995-AA79-C7FBEB8DCEA2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BD86-230F-4B21-8470-45941EAB3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9903-2DD3-45D1-B07A-3E65334641B0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2E6F-F01F-4C14-837A-359F8B842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9DB411-94CE-45DD-AC9E-82234565FC2C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886E19-AD2B-4B2A-B812-B22C29B72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B4075F-719C-4BF2-ACD5-226D8834D05E}" type="datetime1">
              <a:rPr lang="ru-RU"/>
              <a:pPr>
                <a:defRPr/>
              </a:pPr>
              <a:t>02.06.2021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D81C339-71EF-4681-A98E-C469E3508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82" r:id="rId4"/>
    <p:sldLayoutId id="2147483783" r:id="rId5"/>
    <p:sldLayoutId id="2147483784" r:id="rId6"/>
    <p:sldLayoutId id="2147483778" r:id="rId7"/>
    <p:sldLayoutId id="2147483785" r:id="rId8"/>
    <p:sldLayoutId id="2147483786" r:id="rId9"/>
    <p:sldLayoutId id="2147483777" r:id="rId10"/>
    <p:sldLayoutId id="21474837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БЮДЖЕТ ДЛЯ ГРАЖДАН</a:t>
            </a: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к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проекту бюджета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У-КГО                      на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2021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год и плановый период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2022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и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2023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годов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15888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D52FA-8B5E-4E3F-9ED0-05B7F83237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Rectangle 2"/>
          <p:cNvSpPr>
            <a:spLocks noChangeArrowheads="1"/>
          </p:cNvSpPr>
          <p:nvPr/>
        </p:nvSpPr>
        <p:spPr bwMode="auto">
          <a:xfrm>
            <a:off x="827584" y="948690"/>
            <a:ext cx="792956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Подходы, применяемые при планировании бюджета:</a:t>
            </a:r>
          </a:p>
          <a:p>
            <a:pPr indent="450850"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В связи с необходимостью включения в бюджет округа средств местного бюджета в части выполнения условий </a:t>
            </a:r>
            <a:r>
              <a:rPr lang="ru-RU" b="1" dirty="0" err="1" smtClean="0"/>
              <a:t>софинансирования</a:t>
            </a:r>
            <a:r>
              <a:rPr lang="ru-RU" b="1" dirty="0" smtClean="0"/>
              <a:t> при предоставлении субсидий из областного и федерального бюджетов Фонд оплаты труда работников бюджетной сферы предусмотрен в размере 94% от расчетного ФОТ на 2021 год, В ходе исполнения бюджета ФОТ будет корректироваться, с учетом экономии средств, складывающейся в связи с переходом с 01.01.2021 года на прямые выплаты больничных листов и пособий за счет ФСС. Расходы на уплату налогов бюджетными учреждениями предусмотрены в размере 75% от расчетов.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Бюджетные ассигнования на обеспечение деятельности муниципальных казенных учреждений и органов местного самоуправления, а также на предоставление субсидий муниципальным бюджетным и автономным учреждениям на выполнение муниципального задания за счет средств местного бюджета запланированы на 90% от потребности, на уровне бюджетных ассигнований 2020 года.  </a:t>
            </a:r>
          </a:p>
          <a:p>
            <a:pPr indent="450850" algn="just">
              <a:buFont typeface="Wingdings" pitchFamily="2" charset="2"/>
              <a:buChar char="Ø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8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Прямоугольник 3"/>
          <p:cNvSpPr>
            <a:spLocks noChangeArrowheads="1"/>
          </p:cNvSpPr>
          <p:nvPr/>
        </p:nvSpPr>
        <p:spPr bwMode="auto">
          <a:xfrm>
            <a:off x="899592" y="1844824"/>
            <a:ext cx="77152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Расходы на оплату топливно-энергетических ресурсов, услуг водоснабжения, водоотведения, потребляемых муниципальными учреждениями, и электрической энергии, расходуемой на уличное освещение, в целом запланированы в полном объеме от расчетной потребности на 2021 год, с ростом на 1,8% от первоначального бюджета 2020 года.</a:t>
            </a:r>
          </a:p>
          <a:p>
            <a:pPr>
              <a:buFont typeface="Wingdings" pitchFamily="2" charset="2"/>
              <a:buChar char="Ø"/>
            </a:pPr>
            <a:r>
              <a:rPr lang="x-none" b="1" smtClean="0"/>
              <a:t> Расходы на приобретение продуктов питания и организацию питания в образовательных организациях запланированы </a:t>
            </a:r>
            <a:r>
              <a:rPr lang="ru-RU" b="1" dirty="0" smtClean="0"/>
              <a:t>на 73% от расчетной потребности на 2021 год</a:t>
            </a:r>
            <a:r>
              <a:rPr lang="x-none" b="1" smtClean="0"/>
              <a:t>.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x-none" b="1" smtClean="0"/>
              <a:t> Расходы на реализацию мероприятий муниципальных программ запланированы в 20</a:t>
            </a:r>
            <a:r>
              <a:rPr lang="ru-RU" b="1" dirty="0" smtClean="0"/>
              <a:t>21</a:t>
            </a:r>
            <a:r>
              <a:rPr lang="x-none" b="1" smtClean="0"/>
              <a:t> году</a:t>
            </a:r>
            <a:r>
              <a:rPr lang="ru-RU" b="1" dirty="0" smtClean="0"/>
              <a:t> на 86% от объемов финансирования, утвержденных муниципальными программами (проектами муниципальных программ)</a:t>
            </a:r>
            <a:r>
              <a:rPr lang="x-none" b="1" smtClean="0"/>
              <a:t>.</a:t>
            </a:r>
            <a:endParaRPr lang="ru-RU" b="1" dirty="0" smtClean="0"/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2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на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2021 год</a:t>
            </a: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79396" y="1479536"/>
          <a:ext cx="8328931" cy="425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6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34289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kerenceva.FIN.000\Desktop\фото\50b9891c971e08f71081e0d7ef8d584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29000"/>
            <a:ext cx="3600450" cy="25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kerenceva.FIN.000\Desktop\фото\DSC07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357694"/>
            <a:ext cx="27352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115616" y="0"/>
            <a:ext cx="7374588" cy="12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792" tIns="228528" rIns="449121" bIns="3427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302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в человеческий капитал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02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619672" y="826841"/>
            <a:ext cx="680424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608,1  млн.руб.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Образование			   508,4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				   70,1         </a:t>
            </a:r>
          </a:p>
          <a:p>
            <a:pPr eaLnBrk="0" hangingPunct="0">
              <a:buFontTx/>
              <a:buChar char="•"/>
              <a:tabLst>
                <a:tab pos="12588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культура и спорт	   29,6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588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60648"/>
            <a:ext cx="7686675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Социальная защита населения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2" descr="Y:\БЮДЖЕТ ДЛЯ ГРАЖДАН\Фото\DSC06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Y:\БЮДЖЕТ ДЛЯ ГРАЖДАН\Фото\677482e376ddff1baa49981c1fb1424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43446"/>
            <a:ext cx="2786050" cy="22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http://tramuk.ru/media/k2/items/cache/b45169264242c29e67918a77d0055bb3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929066"/>
            <a:ext cx="3214710" cy="21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755576" y="980519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247,1 млн.руб.</a:t>
            </a:r>
          </a:p>
          <a:p>
            <a:pPr marL="0" marR="0" lvl="0" indent="573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Социальное обслуживание населения	   25,2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Социальное обеспечение населения	   144,0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семьи и детства	                           65,8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вопросы в области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соцполитики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12,1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225404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algn="ctr" eaLnBrk="0" hangingPunct="0">
              <a:defRPr/>
            </a:pPr>
            <a:endParaRPr lang="ru-RU" sz="3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4" descr="http://tramuk.ru/media/k2/items/cache/b2fc94a885556f111c3dd6e1d905e08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87667"/>
            <a:ext cx="3143240" cy="217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poima360.ru/wp-content/uploads/2016/11/IMG_1096-696x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72009"/>
            <a:ext cx="357186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C:\Users\kerenceva.FIN.000\Desktop\фото\746e9f9f8002796aa132cbf1a2fb1455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214686"/>
            <a:ext cx="3071834" cy="193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39144" y="18864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Инфраструктурное и экономическое развитие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971600" y="526358"/>
            <a:ext cx="7920880" cy="249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792" tIns="22852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82,9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млн.руб.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Жилищно-коммунальное хозяйство	48,2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Дорожное хозяйство			33,5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Национальная экономика			1,1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6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332656"/>
            <a:ext cx="3459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управление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187624" y="548680"/>
            <a:ext cx="7056784" cy="8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792" tIns="228528" rIns="472926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78,2 млн.руб.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043608" y="1219688"/>
            <a:ext cx="79208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•"/>
              <a:tabLst>
                <a:tab pos="6858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деятельности ОМС                                           64,0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Осуществление переданных полномочий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т.ч. ЗАГС, ВУС, КДН,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админ.комиссия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архив)          	3,4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собственности	     		0,8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Резервный фонд				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1,5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Премии к Почетным грамотам Главы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Собрания депутатов, проведение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официальных мероприятий                  	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0,8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Предупреждение и ликвидация ЧС и ГО	                            0,9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Профилактика правонарушений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и преступлений                                                                     0,6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Предоставление субсидии автономной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НКО «Редакция газеты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Усть-Катавская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неделя»,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возмещения части затрат, связанных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производством и распространением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печатных средств массовой информации                               1,2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реализацию инициативных проектов                               5,3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1"/>
          <p:cNvSpPr>
            <a:spLocks noChangeArrowheads="1"/>
          </p:cNvSpPr>
          <p:nvPr/>
        </p:nvSpPr>
        <p:spPr bwMode="auto">
          <a:xfrm>
            <a:off x="1071563" y="217488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Новые расходы бюджета, источниками которых являются субсидии из областного и федерального бюджета в 2021 году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1071545"/>
          <a:ext cx="7272808" cy="5000312"/>
        </p:xfrm>
        <a:graphic>
          <a:graphicData uri="http://schemas.openxmlformats.org/drawingml/2006/table">
            <a:tbl>
              <a:tblPr/>
              <a:tblGrid>
                <a:gridCol w="344761"/>
                <a:gridCol w="6140023"/>
                <a:gridCol w="788024"/>
              </a:tblGrid>
              <a:tr h="42827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21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07382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спортивного инвентаря и оборудования для физкультурно-спортивных организаций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441,0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02241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Внедрение целевой модели цифровой образовательной среды в общеобразовательных организациях, расположенных на территории Челябинской области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4 052,4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612403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Софинансирование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расходных обязательств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образования основанных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инициативных проектах, внесенных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администрацию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соответствии с Федеральным законом от 20 июля 2020 года № 236-ФЗ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5 332,7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8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9 826,1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1"/>
          <p:cNvSpPr>
            <a:spLocks noChangeArrowheads="1"/>
          </p:cNvSpPr>
          <p:nvPr/>
        </p:nvSpPr>
        <p:spPr bwMode="auto">
          <a:xfrm>
            <a:off x="1000100" y="0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Субсидии из областного и федерального бюджета</a:t>
            </a:r>
          </a:p>
          <a:p>
            <a:pPr indent="45085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решение вопросов местного значения  в 2021 году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605368"/>
          <a:ext cx="8064896" cy="6208008"/>
        </p:xfrm>
        <a:graphic>
          <a:graphicData uri="http://schemas.openxmlformats.org/drawingml/2006/table">
            <a:tbl>
              <a:tblPr/>
              <a:tblGrid>
                <a:gridCol w="7344816"/>
                <a:gridCol w="720080"/>
              </a:tblGrid>
              <a:tr h="195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год, в тыс.руб.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959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работы органов управления социальной защиты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7 802,4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4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ремонт, ремонт и содержание автомобильных дорог общего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пользования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19 204,8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услуг специалистов по организации физкультурно-оздоровительной и спортивно-массовой работы с лицами с ограниченными возможностями здоровья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176,1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услуг специалистов по организации физкультурно-оздоровительной и спортивно-массовой работы с населением от 6 до 18 лет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352,2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услуг специалистов по организации физкультурно-оздоровительной и спортивно-массовой работы с населением, занятым в экономике, и гражданами старшего поколения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176,1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услуг специалистов по организации физкультурно-оздоровительной и спортивно-массовой работы с населением старшего поколения 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176,1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и проведение мероприятий с детьми и молодежью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283,9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питанием детей из малообеспеченных семей и детей с нарушениями здоровья, обучающихся в муниципальных общеобразовательных организациях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519,2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отдыха детей в каникулярное время 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8 709,1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 пунктов проведения экзаменов государственной итоговой аттестации по образовательным программам среднего общего образования 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154,7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условий в ДОУ для получения детьми дошкольного возраста с ОВЗ качественного образования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 коррекции развития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631,8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69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детей из малообеспеченных, неблагополучных  семей, а также семей, оказавшихся в трудной жизненной ситуации, в расположенных на территории </a:t>
                      </a:r>
                      <a:r>
                        <a:rPr lang="ru-RU" sz="135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Челяб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муниципальных дошкольных образовательных организациях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через предоставление компенсации части </a:t>
                      </a:r>
                      <a:r>
                        <a:rPr lang="ru-RU" sz="135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род.платы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915,4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программ формирования современной городской среды 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24 734,5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газопроводов и газовых сетей 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5 500,0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молоком (молочной продукцией) обучающихся по программам начального общего образования в муниципальных общеобразовательных организациях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1 735,6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бесплатного горячего питания обучающихся, получающих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начальное  общее</a:t>
                      </a:r>
                      <a:r>
                        <a:rPr lang="ru-RU" sz="135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муниципальных образовательных организациях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2 475,7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212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76 487,4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1"/>
          <p:cNvSpPr>
            <a:spLocks noChangeArrowheads="1"/>
          </p:cNvSpPr>
          <p:nvPr/>
        </p:nvSpPr>
        <p:spPr bwMode="auto">
          <a:xfrm>
            <a:off x="1000100" y="0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местного бюджета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 областным субсидиям на 2021 год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764704"/>
          <a:ext cx="7488832" cy="5424116"/>
        </p:xfrm>
        <a:graphic>
          <a:graphicData uri="http://schemas.openxmlformats.org/drawingml/2006/table">
            <a:tbl>
              <a:tblPr/>
              <a:tblGrid>
                <a:gridCol w="6708702"/>
                <a:gridCol w="780130"/>
              </a:tblGrid>
              <a:tr h="441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61" marR="5361" marT="53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 укрепление МТБ ДК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им.Т.Я.Белоконева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1 005,1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4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условий в ДОУ для получения детьми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дошкол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возраста с ОВЗ качественного образования и коррекции развития 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49,0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труда ставок руководителей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спортсекций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СОКа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293,4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24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 пунктов проведения экзаменов ГИА в 11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кл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в МАУ СОШ №7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35,7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современной городской среды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278,4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82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ремонт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дорог общего пользования местного значения (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Соф-е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МБ 5% от объема субсидии)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1 056,0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льготного питания в  школах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учащихся из малообеспеченных семей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1 567,6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МП "Развитие дошкольного образования" (компенсация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род.платы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малообеспеченным семьям)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332,0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3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Горячее питание учащихся 1-4кл.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34,5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молоком учащихся начальной школы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215,2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2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Внедрение целевой модели цифровой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образоват.среды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школах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168,8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3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Отдых и оздоровление детей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682,8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МП "Поддержка молодых граждан"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(мероприятия)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37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 "Оказание молодым семьям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гос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поддержки для улучшения жилищных условий"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Кап.вложений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объекты физ.культуры и спорта (ПСД на ФОК)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2 300,0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3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газопроводов 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270,0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37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УСЗН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7,8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8 826,3</a:t>
                      </a:r>
                    </a:p>
                  </a:txBody>
                  <a:tcPr marL="5361" marR="5361" marT="53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15888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FD425-8961-4855-96D4-75A5F9743A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  <p:pic>
        <p:nvPicPr>
          <p:cNvPr id="163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0"/>
            <a:ext cx="7686675" cy="64294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71600" y="449330"/>
          <a:ext cx="8172401" cy="6042910"/>
        </p:xfrm>
        <a:graphic>
          <a:graphicData uri="http://schemas.openxmlformats.org/drawingml/2006/table">
            <a:tbl>
              <a:tblPr/>
              <a:tblGrid>
                <a:gridCol w="243293"/>
                <a:gridCol w="5098073"/>
                <a:gridCol w="840464"/>
                <a:gridCol w="1017404"/>
                <a:gridCol w="973167"/>
              </a:tblGrid>
              <a:tr h="191402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(тыс. руб.)</a:t>
                      </a: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и содержание системы уличного освещения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8 227,50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8 227,50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7 647,50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"Управление инфраструктурой и строительством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8 265,48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8 236,79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8 268,98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004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доступным и комфортным жильем граждан Российской Федерации"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2021-2023 годы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6 970,00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103 311,10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34 632,15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18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дорожного хозяйства и повышение безопасности дорожного движения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2020-2024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33 509,23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23 289,41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18 944,29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"Чистая вода на территории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на 2020-2022гг."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41 880,50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"Оздоровление экологической обстановки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2019-2021гг."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"Управление муниципальным имуществом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на 2021-2023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8 214,16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7 412,49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7 412,49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и развитие дошкольного образования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181 978,85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180 181,57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180 181,57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«Безопасность образовательных учреждений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гг.»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3 600,00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образования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314 143,78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333 030,58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313 934,38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"Социальная поддержка и обслуживание граждан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233 001,04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239 529,64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249 632,84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социально-ориентированных некоммерческих организаций в Усть-Катавском городском округе на 2020-2022 гг."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и развитие культуры в Усть-Катавском городском округе на 2020-2022годы"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90 458,12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109 299,33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107 920,73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и развитие молодых граждан Усть-Катавского городского округа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600,40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707,60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707,60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"Управление муниципальными финансами в Усть-Катавском городском округе на 2020-2022 годы"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13 484,98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12 440,81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12 691,53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0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7094" y="332656"/>
          <a:ext cx="8136906" cy="6228940"/>
        </p:xfrm>
        <a:graphic>
          <a:graphicData uri="http://schemas.openxmlformats.org/drawingml/2006/table">
            <a:tbl>
              <a:tblPr/>
              <a:tblGrid>
                <a:gridCol w="242235"/>
                <a:gridCol w="5266887"/>
                <a:gridCol w="864096"/>
                <a:gridCol w="864096"/>
                <a:gridCol w="899592"/>
              </a:tblGrid>
              <a:tr h="10773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20" marR="2420" marT="2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20" marR="2420" marT="2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20" marR="2420" marT="2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20" marR="2420" marT="2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(тыс. руб.)</a:t>
                      </a:r>
                    </a:p>
                  </a:txBody>
                  <a:tcPr marL="2420" marR="2420" marT="2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2021г.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г.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г.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"Формирование современной городской среды "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территории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на 2018-2024 годы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25 012,85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23 801,90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19 854,80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физической культуры и спорта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29 602,83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58 723,16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79 298,75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343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малого и среднего предпринимательства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монопрофильном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образовании Челябинской области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городской округ" на 2021-2023 годы"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безопасности жизнедеятельности населения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на 2020-2022 годы"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1 439,10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1 439,10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1 689,10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343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"Сохранение, использование, популяризация и охрана объектов культурного наследия, находящихся в муниципальной собственности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на 2020-2022 годы"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"Развитие муниципальной службы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2020-2022 годы"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"Профилактика правонарушений и преступлений на территории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округе в 2021 году"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"Ликвидация аварийного жилого фонда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в 2020-2022 годах"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"Поддержка и развитие внутреннего и въездного туризма на территории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на 2021-2023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гг."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11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"Переселение из аварийного жилого фонда" 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239,74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2420" marR="2420" marT="2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"Формирование законопослушного поведения участников дорожного движения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Усть-Катавском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на 2019-2021 годы"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11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420" marR="2420" marT="2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направления деятельности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55 940,58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61 209,22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60 952,79</a:t>
                      </a:r>
                    </a:p>
                  </a:txBody>
                  <a:tcPr marL="2420" marR="2420" marT="2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11447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20" marR="2420" marT="2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1 016 658,90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1 214 630,70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1 105 894,50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на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2021 год</a:t>
            </a: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7633" name="Содержимое 3"/>
          <p:cNvGraphicFramePr>
            <a:graphicFrameLocks/>
          </p:cNvGraphicFramePr>
          <p:nvPr/>
        </p:nvGraphicFramePr>
        <p:xfrm>
          <a:off x="-108520" y="1340768"/>
          <a:ext cx="9325544" cy="5284663"/>
        </p:xfrm>
        <a:graphic>
          <a:graphicData uri="http://schemas.openxmlformats.org/presentationml/2006/ole">
            <p:oleObj spid="_x0000_s141314" name="Worksheet" r:id="rId4" imgW="9403155" imgH="51968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0"/>
            <a:ext cx="7992888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2021-2023 годах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7" y="980727"/>
          <a:ext cx="8280920" cy="5589578"/>
        </p:xfrm>
        <a:graphic>
          <a:graphicData uri="http://schemas.openxmlformats.org/drawingml/2006/table">
            <a:tbl>
              <a:tblPr/>
              <a:tblGrid>
                <a:gridCol w="1296145"/>
                <a:gridCol w="4824536"/>
                <a:gridCol w="720080"/>
                <a:gridCol w="720080"/>
                <a:gridCol w="720079"/>
              </a:tblGrid>
              <a:tr h="11399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27" marR="2627" marT="26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(тыс. руб.)</a:t>
                      </a:r>
                    </a:p>
                  </a:txBody>
                  <a:tcPr marL="2627" marR="2627" marT="26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проекта</a:t>
                      </a:r>
                    </a:p>
                  </a:txBody>
                  <a:tcPr marL="2627" marR="2627" marT="26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г.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г.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г.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214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«Культурная среда»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6 883,30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4 902,80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7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муниципальных образований специализированным автотранспортом (автоклубы)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6 883,30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7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Модернизация региональных 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детских школ искусств по видам искусств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4 902,80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73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Экология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"Комплексная система обращения с твердыми коммунальными отходами"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180,00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08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180,00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8615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"Современная школа"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190,40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7 301,40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154,70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68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 пунктов проведения экзаменов государственной итоговой аттестации по образовательным программам среднего общего образования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190,40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154,70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154,70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9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7 146,70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"Цифровая образовательная среда"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4 221,20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12 098,70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7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Внедрение целевой модели цифровой образовательной среды в общеобразовательных организациях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4 221,20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12 098,70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"Социальная активность"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313,90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313,90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313,90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и проведение мероприятий с детьми и молодежью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313,90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313,90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313,90</a:t>
                      </a:r>
                    </a:p>
                  </a:txBody>
                  <a:tcPr marL="2627" marR="2627" marT="26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0"/>
            <a:ext cx="7848872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2021-2023 годах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692696"/>
          <a:ext cx="8136903" cy="5740596"/>
        </p:xfrm>
        <a:graphic>
          <a:graphicData uri="http://schemas.openxmlformats.org/drawingml/2006/table">
            <a:tbl>
              <a:tblPr/>
              <a:tblGrid>
                <a:gridCol w="1279933"/>
                <a:gridCol w="4537300"/>
                <a:gridCol w="809995"/>
                <a:gridCol w="767944"/>
                <a:gridCol w="741731"/>
              </a:tblGrid>
              <a:tr h="18059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14" marR="5514" marT="5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(тыс. руб.)</a:t>
                      </a:r>
                    </a:p>
                  </a:txBody>
                  <a:tcPr marL="5514" marR="5514" marT="5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проекта</a:t>
                      </a:r>
                    </a:p>
                  </a:txBody>
                  <a:tcPr marL="5514" marR="5514" marT="55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г.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г.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г.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190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Демография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"Финансовая поддержка семей при рождении детей"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571,10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571,10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571,10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5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Выплата областного единовременного пособия при рождении ребенка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571,10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571,10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571,10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054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104,50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5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Оснащение объектов спортивной инфраструктуры спортивно-технологическим оборудованием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104,50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108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Жилье и городская среда</a:t>
                      </a:r>
                    </a:p>
                  </a:txBody>
                  <a:tcPr marL="5514" marR="5514" marT="55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"Формирование комфортной городской среды"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25 012,85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9 364,70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9 364,70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55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приоритетного проекта "Формирование комфортной городской среды"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25 012,85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9 364,70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9 364,70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6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"Обеспечение устойчивого сокращения непригодного для проживания жилищного фонда"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239,74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55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мероприятий по переселению граждан из аварийного жилищного фонда за счет средств областного бюджета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239,74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514" marR="5514" marT="5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054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5514" marR="5514" marT="5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30 489,45</a:t>
                      </a:r>
                    </a:p>
                  </a:txBody>
                  <a:tcPr marL="5514" marR="5514" marT="5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36 772,84</a:t>
                      </a:r>
                    </a:p>
                  </a:txBody>
                  <a:tcPr marL="5514" marR="5514" marT="5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15 411,70</a:t>
                      </a:r>
                    </a:p>
                  </a:txBody>
                  <a:tcPr marL="5514" marR="5514" marT="5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000125" y="142875"/>
            <a:ext cx="7929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годов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(млн. руб.)</a:t>
            </a:r>
          </a:p>
        </p:txBody>
      </p:sp>
      <p:graphicFrame>
        <p:nvGraphicFramePr>
          <p:cNvPr id="104486" name="Group 38"/>
          <p:cNvGraphicFramePr>
            <a:graphicFrameLocks noGrp="1"/>
          </p:cNvGraphicFramePr>
          <p:nvPr/>
        </p:nvGraphicFramePr>
        <p:xfrm>
          <a:off x="571500" y="1571625"/>
          <a:ext cx="8001000" cy="3216276"/>
        </p:xfrm>
        <a:graphic>
          <a:graphicData uri="http://schemas.openxmlformats.org/drawingml/2006/table">
            <a:tbl>
              <a:tblPr/>
              <a:tblGrid>
                <a:gridCol w="3786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7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8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8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3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-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1 016 658,9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1 225 609,2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1 128 170,8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 всего,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1 016 658,9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1 225 609,2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1 128 170,8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(+), дефицит (-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муниципального внутреннего долга (по состоянию на 1 января года, следующего за очередным финансовым годом)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000125" y="146050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городского округа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 год 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6913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42875" y="1000108"/>
            <a:ext cx="88582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соответствии с статьёй 58 Бюджетного кодекса Российской Федерации в 2021-2023 годах норматив НДФЛ установлен: на 2021 год 43,98%, на 2022 год 44,72%,  на 2023 год 45,28%.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суммовом выражении НДФЛ на 2021 год составит 144 635,0 тыс.рублей, на 2022 год 152 251,6 тыс.рублей, на 2023 год  162 440,9 тыс.рублей.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В 2021 году муниципальному образованию, для формирования дорожного фонда областным законодательством устанавливается дифференцированный норматив отчислений в бюджет от акцизов на автомобильный и прямогонный бензин, дизельное топливо, исходя из протяженности автомобильных дорог общего пользования местного значения, которые учтены для расчетов 146,8 км. Объем передаваемых средств в 2021 году составит 7288,0 тыс.рублей, с приростом к 2020году 6,5%;  на 2022 год – 7708,0 тыс.руб., на 2023 год – 7831,0 тыс.руб.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4" name="Rectangle 5"/>
          <p:cNvSpPr>
            <a:spLocks noChangeArrowheads="1"/>
          </p:cNvSpPr>
          <p:nvPr/>
        </p:nvSpPr>
        <p:spPr bwMode="auto">
          <a:xfrm>
            <a:off x="1000125" y="219075"/>
            <a:ext cx="7929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Собственные доходы бюджета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142984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0" name="Rectangle 6"/>
          <p:cNvSpPr>
            <a:spLocks noChangeArrowheads="1"/>
          </p:cNvSpPr>
          <p:nvPr/>
        </p:nvSpPr>
        <p:spPr bwMode="auto">
          <a:xfrm>
            <a:off x="935038" y="150813"/>
            <a:ext cx="81998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межбюджетных трансфертов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2021г.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(млн.руб.)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1" name="Rectangle 7"/>
          <p:cNvSpPr>
            <a:spLocks noChangeArrowheads="1"/>
          </p:cNvSpPr>
          <p:nvPr/>
        </p:nvSpPr>
        <p:spPr bwMode="auto">
          <a:xfrm>
            <a:off x="142875" y="55467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2" name="TextBox 7"/>
          <p:cNvSpPr txBox="1">
            <a:spLocks noChangeArrowheads="1"/>
          </p:cNvSpPr>
          <p:nvPr/>
        </p:nvSpPr>
        <p:spPr bwMode="auto">
          <a:xfrm>
            <a:off x="928662" y="4286257"/>
            <a:ext cx="82153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61925" algn="l"/>
              </a:tabLst>
            </a:pPr>
            <a:r>
              <a:rPr lang="ru-RU" sz="1600" b="1" dirty="0">
                <a:cs typeface="Times New Roman" pitchFamily="18" charset="0"/>
              </a:rPr>
              <a:t>Виды финансовой помощи в бюджет </a:t>
            </a:r>
            <a:r>
              <a:rPr lang="ru-RU" sz="1600" b="1" dirty="0" err="1">
                <a:cs typeface="Times New Roman" pitchFamily="18" charset="0"/>
              </a:rPr>
              <a:t>Усть-Катавского</a:t>
            </a:r>
            <a:r>
              <a:rPr lang="ru-RU" sz="1600" b="1" dirty="0">
                <a:cs typeface="Times New Roman" pitchFamily="18" charset="0"/>
              </a:rPr>
              <a:t> городского округа из федерального бюджета и бюджета Челябинской области</a:t>
            </a:r>
          </a:p>
          <a:p>
            <a:pPr eaLnBrk="0" hangingPunct="0">
              <a:tabLst>
                <a:tab pos="161925" algn="l"/>
              </a:tabLst>
            </a:pPr>
            <a:r>
              <a:rPr lang="ru-RU" sz="1600" b="1" dirty="0">
                <a:cs typeface="Times New Roman" pitchFamily="18" charset="0"/>
              </a:rPr>
              <a:t>*	Дотация на выравнивание бюджетной </a:t>
            </a:r>
            <a:r>
              <a:rPr lang="ru-RU" sz="1600" b="1" dirty="0" smtClean="0">
                <a:cs typeface="Times New Roman" pitchFamily="18" charset="0"/>
              </a:rPr>
              <a:t>обеспеченности и частичную компенсацию доп.расходов на повышение оплаты труда 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ru-RU" sz="1600" b="1" dirty="0" smtClean="0">
                <a:cs typeface="Times New Roman" pitchFamily="18" charset="0"/>
              </a:rPr>
              <a:t>–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ru-RU" sz="1600" b="1" dirty="0" smtClean="0">
                <a:cs typeface="Times New Roman" pitchFamily="18" charset="0"/>
              </a:rPr>
              <a:t>216,5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млн. руб.</a:t>
            </a:r>
          </a:p>
          <a:p>
            <a:pPr eaLnBrk="0" hangingPunct="0">
              <a:tabLst>
                <a:tab pos="161925" algn="l"/>
              </a:tabLst>
            </a:pPr>
            <a:r>
              <a:rPr lang="ru-RU" sz="1600" b="1" dirty="0">
                <a:cs typeface="Times New Roman" pitchFamily="18" charset="0"/>
              </a:rPr>
              <a:t>*	Субсидии местным бюджетам </a:t>
            </a:r>
            <a:r>
              <a:rPr lang="ru-RU" sz="1600" b="1" dirty="0" smtClean="0">
                <a:cs typeface="Times New Roman" pitchFamily="18" charset="0"/>
              </a:rPr>
              <a:t>– 86,3 </a:t>
            </a:r>
            <a:r>
              <a:rPr lang="ru-RU" sz="1600" b="1" dirty="0">
                <a:cs typeface="Times New Roman" pitchFamily="18" charset="0"/>
              </a:rPr>
              <a:t>млн. руб.</a:t>
            </a:r>
          </a:p>
          <a:p>
            <a:pPr eaLnBrk="0" hangingPunct="0">
              <a:tabLst>
                <a:tab pos="161925" algn="l"/>
              </a:tabLst>
            </a:pPr>
            <a:r>
              <a:rPr lang="ru-RU" sz="1600" b="1" dirty="0">
                <a:cs typeface="Times New Roman" pitchFamily="18" charset="0"/>
              </a:rPr>
              <a:t>*	Субвенции местным бюджетам </a:t>
            </a:r>
            <a:r>
              <a:rPr lang="ru-RU" sz="1600" b="1" dirty="0" smtClean="0">
                <a:cs typeface="Times New Roman" pitchFamily="18" charset="0"/>
              </a:rPr>
              <a:t>– 475,1 </a:t>
            </a:r>
            <a:r>
              <a:rPr lang="ru-RU" sz="1600" b="1" dirty="0">
                <a:cs typeface="Times New Roman" pitchFamily="18" charset="0"/>
              </a:rPr>
              <a:t>млн. руб.</a:t>
            </a:r>
          </a:p>
          <a:p>
            <a:pPr eaLnBrk="0" hangingPunct="0">
              <a:buFont typeface="Arial" charset="0"/>
              <a:buChar char="•"/>
              <a:tabLst>
                <a:tab pos="161925" algn="l"/>
              </a:tabLst>
            </a:pPr>
            <a:r>
              <a:rPr lang="ru-RU" sz="1600" b="1" dirty="0">
                <a:cs typeface="Times New Roman" pitchFamily="18" charset="0"/>
              </a:rPr>
              <a:t>Итого </a:t>
            </a:r>
            <a:r>
              <a:rPr lang="ru-RU" sz="1600" b="1" dirty="0" smtClean="0"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777,9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млн. руб</a:t>
            </a:r>
            <a:r>
              <a:rPr lang="ru-RU" sz="1600" b="1" dirty="0">
                <a:cs typeface="Times New Roman" pitchFamily="18" charset="0"/>
              </a:rPr>
              <a:t>.</a:t>
            </a:r>
          </a:p>
          <a:p>
            <a:pPr>
              <a:tabLst>
                <a:tab pos="161925" algn="l"/>
              </a:tabLst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000232" y="500042"/>
          <a:ext cx="6096000" cy="392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параметры бюджета по доходам и по расходам (млн. руб.)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1397000"/>
          <a:ext cx="7858180" cy="43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Rectangle 1"/>
          <p:cNvSpPr>
            <a:spLocks noChangeArrowheads="1"/>
          </p:cNvSpPr>
          <p:nvPr/>
        </p:nvSpPr>
        <p:spPr bwMode="auto">
          <a:xfrm>
            <a:off x="1000125" y="328613"/>
            <a:ext cx="7929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  <p:sp>
        <p:nvSpPr>
          <p:cNvPr id="183300" name="Rectangle 2"/>
          <p:cNvSpPr>
            <a:spLocks noChangeArrowheads="1"/>
          </p:cNvSpPr>
          <p:nvPr/>
        </p:nvSpPr>
        <p:spPr bwMode="auto">
          <a:xfrm>
            <a:off x="142844" y="1214422"/>
            <a:ext cx="885825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Особенности формирования расходной части бюджета округа на 2021-2023 годы обусловлены: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1) реализацией мероприятий, предусмотренных Указом Президента Российской Федерации от 07.05.2018 г. № 204 «О национальных целях и стратегических задачах развития Российской Федерации на период до 2024 года» и включением бюджетных ассигнований на их реализацию в соответствии с паспортами муниципальных программ;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2) необходимостью сохранения достигнутого уровня целевых показателей Указов Президента Российской Федерации от 07.05.2012 г. в части оплаты труда работников бюджетного сектора, а также обеспечения минимального размера оплаты труда в соответствии с Федеральным законом «О минимальном размере оплаты труда»;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3) внедрением инициативного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и включением в состав муниципальных программ инициативных проектов по основным направлениям стратегического развития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городского округа; 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4) уточнением объема бюджетных ассигнований с учетом: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увеличения фондов оплаты труда работников организаций бюджетной сферы области в целях сохранения достигнутых целевых показателей, определенных «майскими» указами Президента РФ 2012 года, и индексации на прогнозируемый уровень инфляции оплаты труда отдельных категорий работников;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установления минимального размера оплаты труда на основе принятых изменений в федеральное законодательство с 1 января 2020 года в размере величины прожиточного минимума трудоспособного населения;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индексации размеров социальных выплат, установленных законодательством Челябинской области и муниципальными правовыми актами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городского округа;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увеличения бюджетных ассигнований в связи с принятием в текущем году расходных обязательств, действие которых распространяется на планируемый период.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Tx/>
              <a:buChar char="-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1267</TotalTime>
  <Words>2274</Words>
  <Application>Microsoft Office PowerPoint</Application>
  <PresentationFormat>Экран (4:3)</PresentationFormat>
  <Paragraphs>476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Открытая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Елена Сергеевна Неваленова</cp:lastModifiedBy>
  <cp:revision>145</cp:revision>
  <dcterms:created xsi:type="dcterms:W3CDTF">2013-12-05T19:01:58Z</dcterms:created>
  <dcterms:modified xsi:type="dcterms:W3CDTF">2021-06-02T10:50:20Z</dcterms:modified>
</cp:coreProperties>
</file>