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sldIdLst>
    <p:sldId id="260" r:id="rId2"/>
    <p:sldId id="266" r:id="rId3"/>
    <p:sldId id="262" r:id="rId4"/>
    <p:sldId id="279" r:id="rId5"/>
    <p:sldId id="263" r:id="rId6"/>
    <p:sldId id="267" r:id="rId7"/>
    <p:sldId id="268" r:id="rId8"/>
    <p:sldId id="271" r:id="rId9"/>
    <p:sldId id="270" r:id="rId10"/>
    <p:sldId id="275" r:id="rId11"/>
    <p:sldId id="274" r:id="rId12"/>
    <p:sldId id="272" r:id="rId13"/>
    <p:sldId id="273" r:id="rId14"/>
    <p:sldId id="280" r:id="rId15"/>
    <p:sldId id="278" r:id="rId16"/>
    <p:sldId id="276" r:id="rId17"/>
    <p:sldId id="277"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46477" autoAdjust="0"/>
  </p:normalViewPr>
  <p:slideViewPr>
    <p:cSldViewPr>
      <p:cViewPr varScale="1">
        <p:scale>
          <a:sx n="118" d="100"/>
          <a:sy n="11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FCAEB0-5410-4950-834A-2C2ECC9386D7}" type="datetimeFigureOut">
              <a:rPr lang="ru-RU" smtClean="0"/>
              <a:t>31.10.2018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55E3D7-25B9-48E0-AFAC-4A2EE233DF7E}"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C55E3D7-25B9-48E0-AFAC-4A2EE233DF7E}" type="slidenum">
              <a:rPr lang="ru-RU" smtClean="0"/>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146175" y="687388"/>
            <a:ext cx="4567238" cy="3427412"/>
          </a:xfrm>
          <a:ln/>
        </p:spPr>
      </p:sp>
      <p:sp>
        <p:nvSpPr>
          <p:cNvPr id="931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ru-RU" smtClean="0"/>
          </a:p>
        </p:txBody>
      </p:sp>
      <p:sp>
        <p:nvSpPr>
          <p:cNvPr id="93188" name="Slide Number Placeholder 3"/>
          <p:cNvSpPr txBox="1">
            <a:spLocks noGrp="1"/>
          </p:cNvSpPr>
          <p:nvPr/>
        </p:nvSpPr>
        <p:spPr bwMode="auto">
          <a:xfrm>
            <a:off x="3884119" y="8685414"/>
            <a:ext cx="2972786" cy="456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defTabSz="920750" eaLnBrk="0" hangingPunct="0">
              <a:spcBef>
                <a:spcPct val="30000"/>
              </a:spcBef>
              <a:defRPr sz="1200">
                <a:solidFill>
                  <a:schemeClr val="tx1"/>
                </a:solidFill>
                <a:latin typeface="Georgia" pitchFamily="18" charset="0"/>
              </a:defRPr>
            </a:lvl1pPr>
            <a:lvl2pPr marL="742950" indent="-285750" defTabSz="920750" eaLnBrk="0" hangingPunct="0">
              <a:spcBef>
                <a:spcPct val="30000"/>
              </a:spcBef>
              <a:defRPr sz="1200">
                <a:solidFill>
                  <a:schemeClr val="tx1"/>
                </a:solidFill>
                <a:latin typeface="Georgia" pitchFamily="18" charset="0"/>
              </a:defRPr>
            </a:lvl2pPr>
            <a:lvl3pPr marL="1143000" indent="-228600" defTabSz="920750" eaLnBrk="0" hangingPunct="0">
              <a:spcBef>
                <a:spcPct val="30000"/>
              </a:spcBef>
              <a:defRPr sz="1200">
                <a:solidFill>
                  <a:schemeClr val="tx1"/>
                </a:solidFill>
                <a:latin typeface="Georgia" pitchFamily="18" charset="0"/>
              </a:defRPr>
            </a:lvl3pPr>
            <a:lvl4pPr marL="1600200" indent="-228600" defTabSz="920750" eaLnBrk="0" hangingPunct="0">
              <a:spcBef>
                <a:spcPct val="30000"/>
              </a:spcBef>
              <a:defRPr sz="1200">
                <a:solidFill>
                  <a:schemeClr val="tx1"/>
                </a:solidFill>
                <a:latin typeface="Georgia" pitchFamily="18" charset="0"/>
              </a:defRPr>
            </a:lvl4pPr>
            <a:lvl5pPr marL="2057400" indent="-228600" defTabSz="920750" eaLnBrk="0" hangingPunct="0">
              <a:spcBef>
                <a:spcPct val="30000"/>
              </a:spcBef>
              <a:defRPr sz="1200">
                <a:solidFill>
                  <a:schemeClr val="tx1"/>
                </a:solidFill>
                <a:latin typeface="Georgia" pitchFamily="18" charset="0"/>
              </a:defRPr>
            </a:lvl5pPr>
            <a:lvl6pPr marL="2514600" indent="-228600" defTabSz="920750" eaLnBrk="0" fontAlgn="base" hangingPunct="0">
              <a:spcBef>
                <a:spcPct val="30000"/>
              </a:spcBef>
              <a:spcAft>
                <a:spcPct val="0"/>
              </a:spcAft>
              <a:defRPr sz="1200">
                <a:solidFill>
                  <a:schemeClr val="tx1"/>
                </a:solidFill>
                <a:latin typeface="Georgia" pitchFamily="18" charset="0"/>
              </a:defRPr>
            </a:lvl6pPr>
            <a:lvl7pPr marL="2971800" indent="-228600" defTabSz="920750" eaLnBrk="0" fontAlgn="base" hangingPunct="0">
              <a:spcBef>
                <a:spcPct val="30000"/>
              </a:spcBef>
              <a:spcAft>
                <a:spcPct val="0"/>
              </a:spcAft>
              <a:defRPr sz="1200">
                <a:solidFill>
                  <a:schemeClr val="tx1"/>
                </a:solidFill>
                <a:latin typeface="Georgia" pitchFamily="18" charset="0"/>
              </a:defRPr>
            </a:lvl7pPr>
            <a:lvl8pPr marL="3429000" indent="-228600" defTabSz="920750" eaLnBrk="0" fontAlgn="base" hangingPunct="0">
              <a:spcBef>
                <a:spcPct val="30000"/>
              </a:spcBef>
              <a:spcAft>
                <a:spcPct val="0"/>
              </a:spcAft>
              <a:defRPr sz="1200">
                <a:solidFill>
                  <a:schemeClr val="tx1"/>
                </a:solidFill>
                <a:latin typeface="Georgia" pitchFamily="18" charset="0"/>
              </a:defRPr>
            </a:lvl8pPr>
            <a:lvl9pPr marL="3886200" indent="-228600" defTabSz="920750" eaLnBrk="0" fontAlgn="base" hangingPunct="0">
              <a:spcBef>
                <a:spcPct val="30000"/>
              </a:spcBef>
              <a:spcAft>
                <a:spcPct val="0"/>
              </a:spcAft>
              <a:defRPr sz="1200">
                <a:solidFill>
                  <a:schemeClr val="tx1"/>
                </a:solidFill>
                <a:latin typeface="Georgia" pitchFamily="18" charset="0"/>
              </a:defRPr>
            </a:lvl9pPr>
          </a:lstStyle>
          <a:p>
            <a:pPr algn="r" eaLnBrk="1" fontAlgn="base" hangingPunct="1">
              <a:spcBef>
                <a:spcPct val="0"/>
              </a:spcBef>
              <a:spcAft>
                <a:spcPct val="0"/>
              </a:spcAft>
            </a:pPr>
            <a:fld id="{49EBA52C-F323-46EB-B12E-3B5D5949E777}" type="slidenum">
              <a:rPr lang="en-US" altLang="ru-RU">
                <a:solidFill>
                  <a:prstClr val="black"/>
                </a:solidFill>
                <a:latin typeface="Arial" charset="0"/>
              </a:rPr>
              <a:pPr algn="r" eaLnBrk="1" fontAlgn="base" hangingPunct="1">
                <a:spcBef>
                  <a:spcPct val="0"/>
                </a:spcBef>
                <a:spcAft>
                  <a:spcPct val="0"/>
                </a:spcAft>
              </a:pPr>
              <a:t>10</a:t>
            </a:fld>
            <a:endParaRPr lang="en-US" altLang="ru-RU">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C55E3D7-25B9-48E0-AFAC-4A2EE233DF7E}" type="slidenum">
              <a:rPr lang="ru-RU" smtClean="0"/>
              <a:t>13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C55E3D7-25B9-48E0-AFAC-4A2EE233DF7E}" type="slidenum">
              <a:rPr lang="ru-RU" smtClean="0"/>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31.10.2018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31.10.2018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31.10.2018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31.10.2018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e.munuprav.ru/npd-doc.aspx?npmid=99&amp;npid=9027690&amp;anchor=ZA00MJM2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Просвещение\0007-00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685800" y="71415"/>
            <a:ext cx="7772400" cy="3357585"/>
          </a:xfrm>
        </p:spPr>
        <p:txBody>
          <a:bodyPr>
            <a:normAutofit/>
          </a:bodyPr>
          <a:lstStyle/>
          <a:p>
            <a:r>
              <a:rPr lang="ru-RU" b="1" dirty="0" smtClean="0">
                <a:solidFill>
                  <a:srgbClr val="FF0000"/>
                </a:solidFill>
              </a:rPr>
              <a:t>Памятка  </a:t>
            </a:r>
            <a:br>
              <a:rPr lang="ru-RU" b="1" dirty="0" smtClean="0">
                <a:solidFill>
                  <a:srgbClr val="FF0000"/>
                </a:solidFill>
              </a:rPr>
            </a:br>
            <a:r>
              <a:rPr lang="ru-RU" sz="2700" b="1" dirty="0" smtClean="0">
                <a:solidFill>
                  <a:srgbClr val="FF0000"/>
                </a:solidFill>
              </a:rPr>
              <a:t>по противодействию коррупции </a:t>
            </a:r>
            <a:r>
              <a:rPr lang="ru-RU" sz="2700" dirty="0" smtClean="0"/>
              <a:t/>
            </a:r>
            <a:br>
              <a:rPr lang="ru-RU" sz="2700" dirty="0" smtClean="0"/>
            </a:br>
            <a:r>
              <a:rPr lang="ru-RU" sz="2700" b="1" dirty="0" smtClean="0">
                <a:solidFill>
                  <a:srgbClr val="002060"/>
                </a:solidFill>
              </a:rPr>
              <a:t>для лиц, замещающих муниципальные должности  </a:t>
            </a:r>
            <a:br>
              <a:rPr lang="ru-RU" sz="2700" b="1" dirty="0" smtClean="0">
                <a:solidFill>
                  <a:srgbClr val="002060"/>
                </a:solidFill>
              </a:rPr>
            </a:br>
            <a:r>
              <a:rPr lang="ru-RU" sz="2700" b="1" dirty="0" smtClean="0">
                <a:solidFill>
                  <a:srgbClr val="002060"/>
                </a:solidFill>
              </a:rPr>
              <a:t>и </a:t>
            </a:r>
            <a:br>
              <a:rPr lang="ru-RU" sz="2700" b="1" dirty="0" smtClean="0">
                <a:solidFill>
                  <a:srgbClr val="002060"/>
                </a:solidFill>
              </a:rPr>
            </a:br>
            <a:r>
              <a:rPr lang="ru-RU" sz="2700" b="1" dirty="0" smtClean="0">
                <a:solidFill>
                  <a:srgbClr val="002060"/>
                </a:solidFill>
              </a:rPr>
              <a:t>муниципальных  служащих</a:t>
            </a:r>
            <a:br>
              <a:rPr lang="ru-RU" sz="2700" b="1" dirty="0" smtClean="0">
                <a:solidFill>
                  <a:srgbClr val="002060"/>
                </a:solidFill>
              </a:rPr>
            </a:br>
            <a:r>
              <a:rPr lang="ru-RU" sz="2700" b="1" dirty="0" smtClean="0">
                <a:solidFill>
                  <a:srgbClr val="002060"/>
                </a:solidFill>
              </a:rPr>
              <a:t>Собрания депутатов УКГО</a:t>
            </a:r>
            <a:endParaRPr lang="ru-RU" sz="2700" b="1" dirty="0">
              <a:solidFill>
                <a:srgbClr val="002060"/>
              </a:solidFill>
            </a:endParaRPr>
          </a:p>
        </p:txBody>
      </p:sp>
      <p:sp>
        <p:nvSpPr>
          <p:cNvPr id="3" name="Подзаголовок 2"/>
          <p:cNvSpPr>
            <a:spLocks noGrp="1"/>
          </p:cNvSpPr>
          <p:nvPr>
            <p:ph type="subTitle" idx="1"/>
          </p:nvPr>
        </p:nvSpPr>
        <p:spPr>
          <a:xfrm>
            <a:off x="2743200" y="5715016"/>
            <a:ext cx="6400800" cy="685808"/>
          </a:xfrm>
        </p:spPr>
        <p:txBody>
          <a:bodyPr>
            <a:normAutofit lnSpcReduction="10000"/>
          </a:bodyPr>
          <a:lstStyle/>
          <a:p>
            <a:r>
              <a:rPr lang="ru-RU" sz="1800" dirty="0" smtClean="0">
                <a:solidFill>
                  <a:schemeClr val="bg1"/>
                </a:solidFill>
              </a:rPr>
              <a:t>ведущий </a:t>
            </a:r>
            <a:r>
              <a:rPr lang="ru-RU" sz="1800" dirty="0" smtClean="0">
                <a:solidFill>
                  <a:schemeClr val="bg1"/>
                </a:solidFill>
              </a:rPr>
              <a:t>специалист  </a:t>
            </a:r>
          </a:p>
          <a:p>
            <a:r>
              <a:rPr lang="ru-RU" sz="1800" dirty="0" smtClean="0">
                <a:solidFill>
                  <a:schemeClr val="bg1"/>
                </a:solidFill>
              </a:rPr>
              <a:t>    </a:t>
            </a:r>
            <a:r>
              <a:rPr lang="ru-RU" sz="1800" dirty="0" err="1" smtClean="0">
                <a:solidFill>
                  <a:schemeClr val="bg1"/>
                </a:solidFill>
              </a:rPr>
              <a:t>Мамешина</a:t>
            </a:r>
            <a:r>
              <a:rPr lang="ru-RU" sz="1800" dirty="0" smtClean="0">
                <a:solidFill>
                  <a:schemeClr val="bg1"/>
                </a:solidFill>
              </a:rPr>
              <a:t>  </a:t>
            </a:r>
            <a:r>
              <a:rPr lang="ru-RU" sz="1800" dirty="0" smtClean="0">
                <a:solidFill>
                  <a:schemeClr val="bg1"/>
                </a:solidFill>
              </a:rPr>
              <a:t>Светлана Юрьевна</a:t>
            </a: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8"/>
          <p:cNvSpPr>
            <a:spLocks noChangeArrowheads="1"/>
          </p:cNvSpPr>
          <p:nvPr/>
        </p:nvSpPr>
        <p:spPr bwMode="auto">
          <a:xfrm>
            <a:off x="838200" y="4786313"/>
            <a:ext cx="184150" cy="53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Times New Roman"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Times New Roman" pitchFamily="18" charset="0"/>
              </a:defRPr>
            </a:lvl2pPr>
            <a:lvl3pPr marL="1143000" indent="-228600" eaLnBrk="0" hangingPunct="0">
              <a:spcBef>
                <a:spcPts val="375"/>
              </a:spcBef>
              <a:buClr>
                <a:srgbClr val="ADD7FE"/>
              </a:buClr>
              <a:buSzPct val="85000"/>
              <a:buFont typeface="Wingdings 2" pitchFamily="18" charset="2"/>
              <a:buChar char=""/>
              <a:defRPr sz="2000">
                <a:solidFill>
                  <a:schemeClr val="tx1"/>
                </a:solidFill>
                <a:latin typeface="Times New Roman" pitchFamily="18" charset="0"/>
              </a:defRPr>
            </a:lvl3pPr>
            <a:lvl4pPr marL="1600200" indent="-228600" eaLnBrk="0" hangingPunct="0">
              <a:spcBef>
                <a:spcPts val="375"/>
              </a:spcBef>
              <a:buClr>
                <a:srgbClr val="5BD078"/>
              </a:buClr>
              <a:buSzPct val="80000"/>
              <a:buFont typeface="Wingdings 2" pitchFamily="18" charset="2"/>
              <a:buChar char=""/>
              <a:defRPr sz="2000">
                <a:solidFill>
                  <a:schemeClr val="tx1"/>
                </a:solidFill>
                <a:latin typeface="Times New Roman" pitchFamily="18" charset="0"/>
              </a:defRPr>
            </a:lvl4pPr>
            <a:lvl5pPr marL="2057400" indent="-228600" eaLnBrk="0" hangingPunct="0">
              <a:spcBef>
                <a:spcPts val="375"/>
              </a:spcBef>
              <a:buClr>
                <a:srgbClr val="5BD078"/>
              </a:buClr>
              <a:buChar char="o"/>
              <a:defRPr sz="2000">
                <a:solidFill>
                  <a:schemeClr val="tx1"/>
                </a:solidFill>
                <a:latin typeface="Times New Roman" pitchFamily="18" charset="0"/>
              </a:defRPr>
            </a:lvl5pPr>
            <a:lvl6pPr marL="2514600" indent="-228600" eaLnBrk="0" fontAlgn="base" hangingPunct="0">
              <a:spcBef>
                <a:spcPts val="375"/>
              </a:spcBef>
              <a:spcAft>
                <a:spcPct val="0"/>
              </a:spcAft>
              <a:buClr>
                <a:srgbClr val="5BD078"/>
              </a:buClr>
              <a:buChar char="o"/>
              <a:defRPr sz="2000">
                <a:solidFill>
                  <a:schemeClr val="tx1"/>
                </a:solidFill>
                <a:latin typeface="Times New Roman" pitchFamily="18" charset="0"/>
              </a:defRPr>
            </a:lvl6pPr>
            <a:lvl7pPr marL="2971800" indent="-228600" eaLnBrk="0" fontAlgn="base" hangingPunct="0">
              <a:spcBef>
                <a:spcPts val="375"/>
              </a:spcBef>
              <a:spcAft>
                <a:spcPct val="0"/>
              </a:spcAft>
              <a:buClr>
                <a:srgbClr val="5BD078"/>
              </a:buClr>
              <a:buChar char="o"/>
              <a:defRPr sz="2000">
                <a:solidFill>
                  <a:schemeClr val="tx1"/>
                </a:solidFill>
                <a:latin typeface="Times New Roman" pitchFamily="18" charset="0"/>
              </a:defRPr>
            </a:lvl7pPr>
            <a:lvl8pPr marL="3429000" indent="-228600" eaLnBrk="0" fontAlgn="base" hangingPunct="0">
              <a:spcBef>
                <a:spcPts val="375"/>
              </a:spcBef>
              <a:spcAft>
                <a:spcPct val="0"/>
              </a:spcAft>
              <a:buClr>
                <a:srgbClr val="5BD078"/>
              </a:buClr>
              <a:buChar char="o"/>
              <a:defRPr sz="2000">
                <a:solidFill>
                  <a:schemeClr val="tx1"/>
                </a:solidFill>
                <a:latin typeface="Times New Roman" pitchFamily="18" charset="0"/>
              </a:defRPr>
            </a:lvl8pPr>
            <a:lvl9pPr marL="3886200" indent="-228600" eaLnBrk="0" fontAlgn="base" hangingPunct="0">
              <a:spcBef>
                <a:spcPts val="375"/>
              </a:spcBef>
              <a:spcAft>
                <a:spcPct val="0"/>
              </a:spcAft>
              <a:buClr>
                <a:srgbClr val="5BD078"/>
              </a:buClr>
              <a:buChar char="o"/>
              <a:defRPr sz="2000">
                <a:solidFill>
                  <a:schemeClr val="tx1"/>
                </a:solidFill>
                <a:latin typeface="Times New Roman" pitchFamily="18" charset="0"/>
              </a:defRPr>
            </a:lvl9pPr>
          </a:lstStyle>
          <a:p>
            <a:pPr eaLnBrk="1" fontAlgn="base" hangingPunct="1">
              <a:spcBef>
                <a:spcPct val="0"/>
              </a:spcBef>
              <a:spcAft>
                <a:spcPct val="0"/>
              </a:spcAft>
              <a:buClr>
                <a:srgbClr val="31B6FD"/>
              </a:buClr>
              <a:buFont typeface="Wingdings 2" pitchFamily="18" charset="2"/>
              <a:buNone/>
            </a:pPr>
            <a:r>
              <a:rPr lang="ru-RU" altLang="ru-RU" sz="1000">
                <a:solidFill>
                  <a:prstClr val="black"/>
                </a:solidFill>
              </a:rPr>
              <a:t/>
            </a:r>
            <a:br>
              <a:rPr lang="ru-RU" altLang="ru-RU" sz="1000">
                <a:solidFill>
                  <a:prstClr val="black"/>
                </a:solidFill>
              </a:rPr>
            </a:br>
            <a:endParaRPr lang="ru-RU" altLang="ru-RU" sz="1500">
              <a:solidFill>
                <a:prstClr val="black"/>
              </a:solidFill>
            </a:endParaRPr>
          </a:p>
        </p:txBody>
      </p:sp>
      <p:sp>
        <p:nvSpPr>
          <p:cNvPr id="14" name="Text Box 3"/>
          <p:cNvSpPr txBox="1">
            <a:spLocks noChangeArrowheads="1"/>
          </p:cNvSpPr>
          <p:nvPr/>
        </p:nvSpPr>
        <p:spPr bwMode="auto">
          <a:xfrm>
            <a:off x="857224" y="142852"/>
            <a:ext cx="7407587" cy="46166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fontAlgn="base">
              <a:spcBef>
                <a:spcPct val="0"/>
              </a:spcBef>
              <a:spcAft>
                <a:spcPct val="0"/>
              </a:spcAft>
              <a:defRPr/>
            </a:pPr>
            <a:r>
              <a:rPr lang="ru-RU" sz="2400" b="1" dirty="0" smtClean="0">
                <a:solidFill>
                  <a:srgbClr val="FF0000"/>
                </a:solidFill>
                <a:cs typeface="Arial" panose="020B0604020202020204" pitchFamily="34" charset="0"/>
              </a:rPr>
              <a:t>         Основные </a:t>
            </a:r>
            <a:r>
              <a:rPr lang="ru-RU" sz="2400" b="1" dirty="0">
                <a:solidFill>
                  <a:srgbClr val="FF0000"/>
                </a:solidFill>
                <a:cs typeface="Arial" panose="020B0604020202020204" pitchFamily="34" charset="0"/>
              </a:rPr>
              <a:t>запреты, </a:t>
            </a:r>
            <a:r>
              <a:rPr lang="ru-RU" sz="2400" b="1" dirty="0" smtClean="0">
                <a:solidFill>
                  <a:srgbClr val="FF0000"/>
                </a:solidFill>
                <a:cs typeface="Arial" panose="020B0604020202020204" pitchFamily="34" charset="0"/>
              </a:rPr>
              <a:t>ограничения </a:t>
            </a:r>
            <a:r>
              <a:rPr lang="ru-RU" sz="2400" b="1" dirty="0">
                <a:solidFill>
                  <a:srgbClr val="FF0000"/>
                </a:solidFill>
                <a:cs typeface="Arial" panose="020B0604020202020204" pitchFamily="34" charset="0"/>
              </a:rPr>
              <a:t>и обязанности</a:t>
            </a:r>
            <a:endParaRPr lang="ru-RU" sz="2400" b="1" dirty="0">
              <a:solidFill>
                <a:srgbClr val="FF0000"/>
              </a:solidFill>
              <a:effectLst>
                <a:outerShdw blurRad="38100" dist="38100" dir="2700000" algn="tl">
                  <a:srgbClr val="C0C0C0"/>
                </a:outerShdw>
              </a:effectLst>
              <a:cs typeface="Arial" panose="020B0604020202020204" pitchFamily="34" charset="0"/>
            </a:endParaRPr>
          </a:p>
        </p:txBody>
      </p:sp>
      <p:sp>
        <p:nvSpPr>
          <p:cNvPr id="2" name="Скругленный прямоугольник 1"/>
          <p:cNvSpPr/>
          <p:nvPr/>
        </p:nvSpPr>
        <p:spPr>
          <a:xfrm>
            <a:off x="2779713" y="3176588"/>
            <a:ext cx="3671887" cy="790575"/>
          </a:xfrm>
          <a:prstGeom prst="roundRect">
            <a:avLst/>
          </a:prstGeom>
          <a:solidFill>
            <a:srgbClr val="FFC000"/>
          </a:solidFill>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ru-RU" dirty="0" smtClean="0">
                <a:solidFill>
                  <a:prstClr val="black"/>
                </a:solidFill>
              </a:rPr>
              <a:t>Муниципальный служащий, лицо замещающее муниципальную должность</a:t>
            </a:r>
            <a:endParaRPr lang="ru-RU" dirty="0">
              <a:solidFill>
                <a:prstClr val="black"/>
              </a:solidFill>
            </a:endParaRPr>
          </a:p>
        </p:txBody>
      </p:sp>
      <p:sp>
        <p:nvSpPr>
          <p:cNvPr id="92165" name="TextBox 2"/>
          <p:cNvSpPr txBox="1">
            <a:spLocks noChangeArrowheads="1"/>
          </p:cNvSpPr>
          <p:nvPr/>
        </p:nvSpPr>
        <p:spPr bwMode="auto">
          <a:xfrm>
            <a:off x="4073525" y="2617788"/>
            <a:ext cx="1161536"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Times New Roman"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Times New Roman" pitchFamily="18" charset="0"/>
              </a:defRPr>
            </a:lvl2pPr>
            <a:lvl3pPr marL="1143000" indent="-228600" eaLnBrk="0" hangingPunct="0">
              <a:spcBef>
                <a:spcPts val="375"/>
              </a:spcBef>
              <a:buClr>
                <a:srgbClr val="ADD7FE"/>
              </a:buClr>
              <a:buSzPct val="85000"/>
              <a:buFont typeface="Wingdings 2" pitchFamily="18" charset="2"/>
              <a:buChar char=""/>
              <a:defRPr sz="2000">
                <a:solidFill>
                  <a:schemeClr val="tx1"/>
                </a:solidFill>
                <a:latin typeface="Times New Roman" pitchFamily="18" charset="0"/>
              </a:defRPr>
            </a:lvl3pPr>
            <a:lvl4pPr marL="1600200" indent="-228600" eaLnBrk="0" hangingPunct="0">
              <a:spcBef>
                <a:spcPts val="375"/>
              </a:spcBef>
              <a:buClr>
                <a:srgbClr val="5BD078"/>
              </a:buClr>
              <a:buSzPct val="80000"/>
              <a:buFont typeface="Wingdings 2" pitchFamily="18" charset="2"/>
              <a:buChar char=""/>
              <a:defRPr sz="2000">
                <a:solidFill>
                  <a:schemeClr val="tx1"/>
                </a:solidFill>
                <a:latin typeface="Times New Roman" pitchFamily="18" charset="0"/>
              </a:defRPr>
            </a:lvl4pPr>
            <a:lvl5pPr marL="2057400" indent="-228600" eaLnBrk="0" hangingPunct="0">
              <a:spcBef>
                <a:spcPts val="375"/>
              </a:spcBef>
              <a:buClr>
                <a:srgbClr val="5BD078"/>
              </a:buClr>
              <a:buChar char="o"/>
              <a:defRPr sz="2000">
                <a:solidFill>
                  <a:schemeClr val="tx1"/>
                </a:solidFill>
                <a:latin typeface="Times New Roman" pitchFamily="18" charset="0"/>
              </a:defRPr>
            </a:lvl5pPr>
            <a:lvl6pPr marL="2514600" indent="-228600" eaLnBrk="0" fontAlgn="base" hangingPunct="0">
              <a:spcBef>
                <a:spcPts val="375"/>
              </a:spcBef>
              <a:spcAft>
                <a:spcPct val="0"/>
              </a:spcAft>
              <a:buClr>
                <a:srgbClr val="5BD078"/>
              </a:buClr>
              <a:buChar char="o"/>
              <a:defRPr sz="2000">
                <a:solidFill>
                  <a:schemeClr val="tx1"/>
                </a:solidFill>
                <a:latin typeface="Times New Roman" pitchFamily="18" charset="0"/>
              </a:defRPr>
            </a:lvl6pPr>
            <a:lvl7pPr marL="2971800" indent="-228600" eaLnBrk="0" fontAlgn="base" hangingPunct="0">
              <a:spcBef>
                <a:spcPts val="375"/>
              </a:spcBef>
              <a:spcAft>
                <a:spcPct val="0"/>
              </a:spcAft>
              <a:buClr>
                <a:srgbClr val="5BD078"/>
              </a:buClr>
              <a:buChar char="o"/>
              <a:defRPr sz="2000">
                <a:solidFill>
                  <a:schemeClr val="tx1"/>
                </a:solidFill>
                <a:latin typeface="Times New Roman" pitchFamily="18" charset="0"/>
              </a:defRPr>
            </a:lvl7pPr>
            <a:lvl8pPr marL="3429000" indent="-228600" eaLnBrk="0" fontAlgn="base" hangingPunct="0">
              <a:spcBef>
                <a:spcPts val="375"/>
              </a:spcBef>
              <a:spcAft>
                <a:spcPct val="0"/>
              </a:spcAft>
              <a:buClr>
                <a:srgbClr val="5BD078"/>
              </a:buClr>
              <a:buChar char="o"/>
              <a:defRPr sz="2000">
                <a:solidFill>
                  <a:schemeClr val="tx1"/>
                </a:solidFill>
                <a:latin typeface="Times New Roman" pitchFamily="18" charset="0"/>
              </a:defRPr>
            </a:lvl8pPr>
            <a:lvl9pPr marL="3886200" indent="-228600" eaLnBrk="0" fontAlgn="base" hangingPunct="0">
              <a:spcBef>
                <a:spcPts val="375"/>
              </a:spcBef>
              <a:spcAft>
                <a:spcPct val="0"/>
              </a:spcAft>
              <a:buClr>
                <a:srgbClr val="5BD078"/>
              </a:buClr>
              <a:buChar char="o"/>
              <a:defRPr sz="2000">
                <a:solidFill>
                  <a:schemeClr val="tx1"/>
                </a:solidFill>
                <a:latin typeface="Times New Roman" pitchFamily="18" charset="0"/>
              </a:defRPr>
            </a:lvl9pPr>
          </a:lstStyle>
          <a:p>
            <a:pPr eaLnBrk="1" fontAlgn="base" hangingPunct="1">
              <a:spcBef>
                <a:spcPct val="0"/>
              </a:spcBef>
              <a:spcAft>
                <a:spcPct val="0"/>
              </a:spcAft>
              <a:buClr>
                <a:srgbClr val="31B6FD"/>
              </a:buClr>
              <a:buFont typeface="Wingdings 2" pitchFamily="18" charset="2"/>
              <a:buNone/>
            </a:pPr>
            <a:r>
              <a:rPr lang="ru-RU" altLang="ru-RU" sz="1300" b="1" dirty="0">
                <a:solidFill>
                  <a:srgbClr val="FF0000"/>
                </a:solidFill>
              </a:rPr>
              <a:t>Обязанности</a:t>
            </a:r>
          </a:p>
        </p:txBody>
      </p:sp>
      <p:sp>
        <p:nvSpPr>
          <p:cNvPr id="92166" name="TextBox 7"/>
          <p:cNvSpPr txBox="1">
            <a:spLocks noChangeArrowheads="1"/>
          </p:cNvSpPr>
          <p:nvPr/>
        </p:nvSpPr>
        <p:spPr bwMode="auto">
          <a:xfrm>
            <a:off x="4052888" y="4237038"/>
            <a:ext cx="116249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Times New Roman"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Times New Roman" pitchFamily="18" charset="0"/>
              </a:defRPr>
            </a:lvl2pPr>
            <a:lvl3pPr marL="1143000" indent="-228600" eaLnBrk="0" hangingPunct="0">
              <a:spcBef>
                <a:spcPts val="375"/>
              </a:spcBef>
              <a:buClr>
                <a:srgbClr val="ADD7FE"/>
              </a:buClr>
              <a:buSzPct val="85000"/>
              <a:buFont typeface="Wingdings 2" pitchFamily="18" charset="2"/>
              <a:buChar char=""/>
              <a:defRPr sz="2000">
                <a:solidFill>
                  <a:schemeClr val="tx1"/>
                </a:solidFill>
                <a:latin typeface="Times New Roman" pitchFamily="18" charset="0"/>
              </a:defRPr>
            </a:lvl3pPr>
            <a:lvl4pPr marL="1600200" indent="-228600" eaLnBrk="0" hangingPunct="0">
              <a:spcBef>
                <a:spcPts val="375"/>
              </a:spcBef>
              <a:buClr>
                <a:srgbClr val="5BD078"/>
              </a:buClr>
              <a:buSzPct val="80000"/>
              <a:buFont typeface="Wingdings 2" pitchFamily="18" charset="2"/>
              <a:buChar char=""/>
              <a:defRPr sz="2000">
                <a:solidFill>
                  <a:schemeClr val="tx1"/>
                </a:solidFill>
                <a:latin typeface="Times New Roman" pitchFamily="18" charset="0"/>
              </a:defRPr>
            </a:lvl4pPr>
            <a:lvl5pPr marL="2057400" indent="-228600" eaLnBrk="0" hangingPunct="0">
              <a:spcBef>
                <a:spcPts val="375"/>
              </a:spcBef>
              <a:buClr>
                <a:srgbClr val="5BD078"/>
              </a:buClr>
              <a:buChar char="o"/>
              <a:defRPr sz="2000">
                <a:solidFill>
                  <a:schemeClr val="tx1"/>
                </a:solidFill>
                <a:latin typeface="Times New Roman" pitchFamily="18" charset="0"/>
              </a:defRPr>
            </a:lvl5pPr>
            <a:lvl6pPr marL="2514600" indent="-228600" eaLnBrk="0" fontAlgn="base" hangingPunct="0">
              <a:spcBef>
                <a:spcPts val="375"/>
              </a:spcBef>
              <a:spcAft>
                <a:spcPct val="0"/>
              </a:spcAft>
              <a:buClr>
                <a:srgbClr val="5BD078"/>
              </a:buClr>
              <a:buChar char="o"/>
              <a:defRPr sz="2000">
                <a:solidFill>
                  <a:schemeClr val="tx1"/>
                </a:solidFill>
                <a:latin typeface="Times New Roman" pitchFamily="18" charset="0"/>
              </a:defRPr>
            </a:lvl6pPr>
            <a:lvl7pPr marL="2971800" indent="-228600" eaLnBrk="0" fontAlgn="base" hangingPunct="0">
              <a:spcBef>
                <a:spcPts val="375"/>
              </a:spcBef>
              <a:spcAft>
                <a:spcPct val="0"/>
              </a:spcAft>
              <a:buClr>
                <a:srgbClr val="5BD078"/>
              </a:buClr>
              <a:buChar char="o"/>
              <a:defRPr sz="2000">
                <a:solidFill>
                  <a:schemeClr val="tx1"/>
                </a:solidFill>
                <a:latin typeface="Times New Roman" pitchFamily="18" charset="0"/>
              </a:defRPr>
            </a:lvl7pPr>
            <a:lvl8pPr marL="3429000" indent="-228600" eaLnBrk="0" fontAlgn="base" hangingPunct="0">
              <a:spcBef>
                <a:spcPts val="375"/>
              </a:spcBef>
              <a:spcAft>
                <a:spcPct val="0"/>
              </a:spcAft>
              <a:buClr>
                <a:srgbClr val="5BD078"/>
              </a:buClr>
              <a:buChar char="o"/>
              <a:defRPr sz="2000">
                <a:solidFill>
                  <a:schemeClr val="tx1"/>
                </a:solidFill>
                <a:latin typeface="Times New Roman" pitchFamily="18" charset="0"/>
              </a:defRPr>
            </a:lvl8pPr>
            <a:lvl9pPr marL="3886200" indent="-228600" eaLnBrk="0" fontAlgn="base" hangingPunct="0">
              <a:spcBef>
                <a:spcPts val="375"/>
              </a:spcBef>
              <a:spcAft>
                <a:spcPct val="0"/>
              </a:spcAft>
              <a:buClr>
                <a:srgbClr val="5BD078"/>
              </a:buClr>
              <a:buChar char="o"/>
              <a:defRPr sz="2000">
                <a:solidFill>
                  <a:schemeClr val="tx1"/>
                </a:solidFill>
                <a:latin typeface="Times New Roman" pitchFamily="18" charset="0"/>
              </a:defRPr>
            </a:lvl9pPr>
          </a:lstStyle>
          <a:p>
            <a:pPr algn="ctr" eaLnBrk="1" fontAlgn="base" hangingPunct="1">
              <a:spcBef>
                <a:spcPct val="0"/>
              </a:spcBef>
              <a:spcAft>
                <a:spcPct val="0"/>
              </a:spcAft>
              <a:buClr>
                <a:srgbClr val="31B6FD"/>
              </a:buClr>
              <a:buFont typeface="Wingdings 2" pitchFamily="18" charset="2"/>
              <a:buNone/>
            </a:pPr>
            <a:r>
              <a:rPr lang="ru-RU" altLang="ru-RU" sz="1300" b="1" dirty="0">
                <a:solidFill>
                  <a:srgbClr val="FF0000"/>
                </a:solidFill>
              </a:rPr>
              <a:t>Запреты и </a:t>
            </a:r>
          </a:p>
          <a:p>
            <a:pPr algn="ctr" eaLnBrk="1" fontAlgn="base" hangingPunct="1">
              <a:spcBef>
                <a:spcPct val="0"/>
              </a:spcBef>
              <a:spcAft>
                <a:spcPct val="0"/>
              </a:spcAft>
              <a:buClr>
                <a:srgbClr val="31B6FD"/>
              </a:buClr>
              <a:buFont typeface="Wingdings 2" pitchFamily="18" charset="2"/>
              <a:buNone/>
            </a:pPr>
            <a:r>
              <a:rPr lang="ru-RU" altLang="ru-RU" sz="1300" b="1" dirty="0">
                <a:solidFill>
                  <a:srgbClr val="FF0000"/>
                </a:solidFill>
              </a:rPr>
              <a:t>ограничения</a:t>
            </a:r>
          </a:p>
        </p:txBody>
      </p:sp>
      <p:sp>
        <p:nvSpPr>
          <p:cNvPr id="5" name="Скругленный прямоугольник 4"/>
          <p:cNvSpPr/>
          <p:nvPr/>
        </p:nvSpPr>
        <p:spPr>
          <a:xfrm>
            <a:off x="149225" y="2160588"/>
            <a:ext cx="2449513" cy="1079500"/>
          </a:xfrm>
          <a:prstGeom prst="roundRect">
            <a:avLst/>
          </a:prstGeom>
          <a:solidFill>
            <a:schemeClr val="accent3">
              <a:lumMod val="40000"/>
              <a:lumOff val="60000"/>
            </a:schemeClr>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ru-RU" sz="1400" dirty="0">
                <a:solidFill>
                  <a:prstClr val="black"/>
                </a:solidFill>
              </a:rPr>
              <a:t>Представление сведений о доходах/ расходах / имуществе / обязательствах</a:t>
            </a:r>
          </a:p>
        </p:txBody>
      </p:sp>
      <p:sp>
        <p:nvSpPr>
          <p:cNvPr id="11" name="Скругленный прямоугольник 10"/>
          <p:cNvSpPr/>
          <p:nvPr/>
        </p:nvSpPr>
        <p:spPr>
          <a:xfrm>
            <a:off x="2398713" y="860425"/>
            <a:ext cx="2447925" cy="1079500"/>
          </a:xfrm>
          <a:prstGeom prst="roundRect">
            <a:avLst/>
          </a:prstGeom>
          <a:solidFill>
            <a:schemeClr val="accent3">
              <a:lumMod val="40000"/>
              <a:lumOff val="60000"/>
            </a:schemeClr>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ru-RU" sz="1400" dirty="0">
                <a:solidFill>
                  <a:prstClr val="black"/>
                </a:solidFill>
              </a:rPr>
              <a:t>Принятие мер по недопущению и урегулированию конфликта интересов</a:t>
            </a:r>
          </a:p>
        </p:txBody>
      </p:sp>
      <p:sp>
        <p:nvSpPr>
          <p:cNvPr id="13" name="Скругленный прямоугольник 12"/>
          <p:cNvSpPr/>
          <p:nvPr/>
        </p:nvSpPr>
        <p:spPr>
          <a:xfrm>
            <a:off x="6623050" y="2265363"/>
            <a:ext cx="2447925" cy="1079500"/>
          </a:xfrm>
          <a:prstGeom prst="roundRect">
            <a:avLst/>
          </a:prstGeom>
          <a:solidFill>
            <a:schemeClr val="accent3">
              <a:lumMod val="40000"/>
              <a:lumOff val="60000"/>
            </a:schemeClr>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ru-RU" sz="1400" dirty="0">
                <a:solidFill>
                  <a:prstClr val="black"/>
                </a:solidFill>
              </a:rPr>
              <a:t>Передача ценных бумаг в доверительное управление</a:t>
            </a:r>
          </a:p>
        </p:txBody>
      </p:sp>
      <p:sp>
        <p:nvSpPr>
          <p:cNvPr id="15" name="Скругленный прямоугольник 14"/>
          <p:cNvSpPr/>
          <p:nvPr/>
        </p:nvSpPr>
        <p:spPr>
          <a:xfrm>
            <a:off x="106363" y="4198938"/>
            <a:ext cx="2449512" cy="1081087"/>
          </a:xfrm>
          <a:prstGeom prst="roundRect">
            <a:avLst/>
          </a:prstGeom>
          <a:solidFill>
            <a:schemeClr val="accent2">
              <a:lumMod val="40000"/>
              <a:lumOff val="60000"/>
            </a:schemeClr>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ru-RU" sz="1400" dirty="0">
                <a:solidFill>
                  <a:prstClr val="black"/>
                </a:solidFill>
              </a:rPr>
              <a:t>Получение подарков и иных вознаграждений, наград</a:t>
            </a:r>
          </a:p>
        </p:txBody>
      </p:sp>
      <p:sp>
        <p:nvSpPr>
          <p:cNvPr id="16" name="Скругленный прямоугольник 15"/>
          <p:cNvSpPr/>
          <p:nvPr/>
        </p:nvSpPr>
        <p:spPr>
          <a:xfrm>
            <a:off x="2195513" y="5503863"/>
            <a:ext cx="2376487" cy="1073150"/>
          </a:xfrm>
          <a:prstGeom prst="roundRect">
            <a:avLst/>
          </a:prstGeom>
          <a:solidFill>
            <a:schemeClr val="accent2">
              <a:lumMod val="40000"/>
              <a:lumOff val="60000"/>
            </a:schemeClr>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ru-RU" sz="1400" dirty="0">
                <a:solidFill>
                  <a:prstClr val="black"/>
                </a:solidFill>
              </a:rPr>
              <a:t>Участие в органах управления, предпринимательство, иная оплачиваемая работа</a:t>
            </a:r>
          </a:p>
        </p:txBody>
      </p:sp>
      <p:sp>
        <p:nvSpPr>
          <p:cNvPr id="17" name="Скругленный прямоугольник 16"/>
          <p:cNvSpPr/>
          <p:nvPr/>
        </p:nvSpPr>
        <p:spPr>
          <a:xfrm>
            <a:off x="5105400" y="5484813"/>
            <a:ext cx="2346325" cy="1092200"/>
          </a:xfrm>
          <a:prstGeom prst="roundRect">
            <a:avLst/>
          </a:prstGeom>
          <a:solidFill>
            <a:schemeClr val="accent2">
              <a:lumMod val="40000"/>
              <a:lumOff val="60000"/>
            </a:schemeClr>
          </a:solidFill>
          <a:ln w="38100">
            <a:solidFill>
              <a:srgbClr val="FF0000"/>
            </a:solid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ru-RU" sz="1400" dirty="0">
                <a:solidFill>
                  <a:prstClr val="black"/>
                </a:solidFill>
              </a:rPr>
              <a:t> Трудоустройство после увольнения с государственной службы</a:t>
            </a:r>
          </a:p>
        </p:txBody>
      </p:sp>
      <p:sp>
        <p:nvSpPr>
          <p:cNvPr id="18" name="Скругленный прямоугольник 17"/>
          <p:cNvSpPr/>
          <p:nvPr/>
        </p:nvSpPr>
        <p:spPr>
          <a:xfrm>
            <a:off x="6632575" y="4064000"/>
            <a:ext cx="2447925" cy="1147763"/>
          </a:xfrm>
          <a:prstGeom prst="roundRect">
            <a:avLst/>
          </a:prstGeom>
          <a:solidFill>
            <a:schemeClr val="accent2">
              <a:lumMod val="40000"/>
              <a:lumOff val="60000"/>
            </a:schemeClr>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ru-RU" sz="1400" dirty="0">
                <a:solidFill>
                  <a:prstClr val="black"/>
                </a:solidFill>
              </a:rPr>
              <a:t>Иные запреты и ограничения</a:t>
            </a:r>
          </a:p>
        </p:txBody>
      </p:sp>
      <p:cxnSp>
        <p:nvCxnSpPr>
          <p:cNvPr id="10" name="Прямая со стрелкой 9"/>
          <p:cNvCxnSpPr/>
          <p:nvPr/>
        </p:nvCxnSpPr>
        <p:spPr>
          <a:xfrm flipH="1" flipV="1">
            <a:off x="2801938" y="2635250"/>
            <a:ext cx="431800" cy="39528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V="1">
            <a:off x="6057900" y="2643188"/>
            <a:ext cx="387350" cy="32385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H="1">
            <a:off x="2195513" y="3789363"/>
            <a:ext cx="360362" cy="2873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312" name="Прямая со стрелкой 13311"/>
          <p:cNvCxnSpPr/>
          <p:nvPr/>
        </p:nvCxnSpPr>
        <p:spPr>
          <a:xfrm>
            <a:off x="5778500" y="4064000"/>
            <a:ext cx="304800" cy="12573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316" name="Прямая со стрелкой 13315"/>
          <p:cNvCxnSpPr/>
          <p:nvPr/>
        </p:nvCxnSpPr>
        <p:spPr>
          <a:xfrm flipH="1">
            <a:off x="3330575" y="4076700"/>
            <a:ext cx="274638" cy="11953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319" name="Прямая со стрелкой 13318"/>
          <p:cNvCxnSpPr/>
          <p:nvPr/>
        </p:nvCxnSpPr>
        <p:spPr>
          <a:xfrm>
            <a:off x="6632575" y="3741738"/>
            <a:ext cx="541338" cy="2254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329" name="Прямая со стрелкой 13328"/>
          <p:cNvCxnSpPr/>
          <p:nvPr/>
        </p:nvCxnSpPr>
        <p:spPr>
          <a:xfrm flipV="1">
            <a:off x="4073525" y="2205038"/>
            <a:ext cx="0" cy="43021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Скругленный прямоугольник 22"/>
          <p:cNvSpPr/>
          <p:nvPr/>
        </p:nvSpPr>
        <p:spPr>
          <a:xfrm>
            <a:off x="5227638" y="893763"/>
            <a:ext cx="2447925" cy="1079500"/>
          </a:xfrm>
          <a:prstGeom prst="roundRect">
            <a:avLst/>
          </a:prstGeom>
          <a:solidFill>
            <a:schemeClr val="accent3">
              <a:lumMod val="40000"/>
              <a:lumOff val="60000"/>
            </a:schemeClr>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ru-RU" sz="1400" dirty="0">
                <a:solidFill>
                  <a:prstClr val="black"/>
                </a:solidFill>
              </a:rPr>
              <a:t>Уведомление работодателя о склонении к коррупции</a:t>
            </a:r>
          </a:p>
        </p:txBody>
      </p:sp>
      <p:cxnSp>
        <p:nvCxnSpPr>
          <p:cNvPr id="25" name="Прямая со стрелкой 24"/>
          <p:cNvCxnSpPr/>
          <p:nvPr/>
        </p:nvCxnSpPr>
        <p:spPr>
          <a:xfrm flipV="1">
            <a:off x="5503863" y="2160588"/>
            <a:ext cx="0" cy="43021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
          <p:cNvPicPr>
            <a:picLocks noChangeAspect="1" noChangeArrowheads="1"/>
          </p:cNvPicPr>
          <p:nvPr/>
        </p:nvPicPr>
        <p:blipFill>
          <a:blip r:embed="rId3" cstate="print"/>
          <a:srcRect/>
          <a:stretch>
            <a:fillRect/>
          </a:stretch>
        </p:blipFill>
        <p:spPr bwMode="auto">
          <a:xfrm>
            <a:off x="7858148" y="5786454"/>
            <a:ext cx="1143008" cy="928694"/>
          </a:xfrm>
          <a:prstGeom prst="rect">
            <a:avLst/>
          </a:prstGeom>
          <a:noFill/>
          <a:ln w="9525">
            <a:noFill/>
            <a:miter lim="800000"/>
            <a:headEnd/>
            <a:tailEnd/>
          </a:ln>
          <a:effectLst/>
        </p:spPr>
      </p:pic>
    </p:spTree>
    <p:extLst>
      <p:ext uri="{BB962C8B-B14F-4D97-AF65-F5344CB8AC3E}">
        <p14:creationId xmlns:p14="http://schemas.microsoft.com/office/powerpoint/2010/main" xmlns="" val="492254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Просвещение\Karolar_Bordur_10x20_Ikili_Yol_05_tiled.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500034" y="751344"/>
            <a:ext cx="8143932" cy="461665"/>
          </a:xfrm>
          <a:prstGeom prst="rect">
            <a:avLst/>
          </a:prstGeom>
        </p:spPr>
        <p:txBody>
          <a:bodyPr wrap="square">
            <a:spAutoFit/>
          </a:bodyPr>
          <a:lstStyle/>
          <a:p>
            <a:pPr indent="447675" algn="just"/>
            <a:r>
              <a:rPr lang="ru-RU" sz="2400" b="1" dirty="0" smtClean="0">
                <a:solidFill>
                  <a:srgbClr val="FF0000"/>
                </a:solidFill>
              </a:rPr>
              <a:t>                     </a:t>
            </a:r>
            <a:endParaRPr lang="ru-RU" sz="2000" dirty="0"/>
          </a:p>
        </p:txBody>
      </p:sp>
      <p:pic>
        <p:nvPicPr>
          <p:cNvPr id="6146" name="Picture 2"/>
          <p:cNvPicPr>
            <a:picLocks noChangeAspect="1" noChangeArrowheads="1"/>
          </p:cNvPicPr>
          <p:nvPr/>
        </p:nvPicPr>
        <p:blipFill>
          <a:blip r:embed="rId3" cstate="print"/>
          <a:srcRect/>
          <a:stretch>
            <a:fillRect/>
          </a:stretch>
        </p:blipFill>
        <p:spPr bwMode="auto">
          <a:xfrm>
            <a:off x="7215206" y="5072074"/>
            <a:ext cx="1357322" cy="1179515"/>
          </a:xfrm>
          <a:prstGeom prst="rect">
            <a:avLst/>
          </a:prstGeom>
          <a:noFill/>
          <a:ln w="9525">
            <a:noFill/>
            <a:miter lim="800000"/>
            <a:headEnd/>
            <a:tailEnd/>
          </a:ln>
          <a:effectLst/>
        </p:spPr>
      </p:pic>
      <p:sp>
        <p:nvSpPr>
          <p:cNvPr id="6" name="Заголовок 1"/>
          <p:cNvSpPr>
            <a:spLocks noGrp="1"/>
          </p:cNvSpPr>
          <p:nvPr>
            <p:ph type="title"/>
          </p:nvPr>
        </p:nvSpPr>
        <p:spPr>
          <a:xfrm>
            <a:off x="571472" y="714356"/>
            <a:ext cx="7929618" cy="5643602"/>
          </a:xfrm>
        </p:spPr>
        <p:txBody>
          <a:bodyPr>
            <a:normAutofit/>
          </a:bodyPr>
          <a:lstStyle/>
          <a:p>
            <a:pPr fontAlgn="base"/>
            <a:r>
              <a:rPr lang="ru-RU" sz="2200" b="1" dirty="0" smtClean="0">
                <a:solidFill>
                  <a:srgbClr val="FF0000"/>
                </a:solidFill>
              </a:rPr>
              <a:t>Взятка</a:t>
            </a:r>
            <a:r>
              <a:rPr lang="ru-RU" sz="2000" b="1" dirty="0" smtClean="0">
                <a:solidFill>
                  <a:srgbClr val="FF0000"/>
                </a:solidFill>
              </a:rPr>
              <a:t/>
            </a:r>
            <a:br>
              <a:rPr lang="ru-RU" sz="2000" b="1" dirty="0" smtClean="0">
                <a:solidFill>
                  <a:srgbClr val="FF0000"/>
                </a:solidFill>
              </a:rPr>
            </a:br>
            <a:r>
              <a:rPr lang="ru-RU" sz="1800" dirty="0" smtClean="0"/>
              <a:t/>
            </a:r>
            <a:br>
              <a:rPr lang="ru-RU" sz="1800" dirty="0" smtClean="0"/>
            </a:br>
            <a:r>
              <a:rPr lang="ru-RU" sz="1800" dirty="0" smtClean="0">
                <a:solidFill>
                  <a:srgbClr val="002060"/>
                </a:solidFill>
              </a:rPr>
              <a:t>По </a:t>
            </a:r>
            <a:r>
              <a:rPr lang="ru-RU" sz="1800" dirty="0" smtClean="0">
                <a:solidFill>
                  <a:srgbClr val="002060"/>
                </a:solidFill>
              </a:rPr>
              <a:t>нормам Уголовного кодекса, под взяткой понимается получение должностным лицом любых государственных или муниципальных органов (взяткополучатель) вознаграждения в виде денежных средств, ценностей, материальных благ или же оказания услуг, за совершение оговорённых действий или же отказ от их совершения (бездействие) в пользу лица, предоставляющего это вознаграждение (взяткодатель).</a:t>
            </a:r>
            <a:br>
              <a:rPr lang="ru-RU" sz="1800" dirty="0" smtClean="0">
                <a:solidFill>
                  <a:srgbClr val="002060"/>
                </a:solidFill>
              </a:rPr>
            </a:br>
            <a:r>
              <a:rPr lang="ru-RU" sz="1800" dirty="0" smtClean="0">
                <a:solidFill>
                  <a:srgbClr val="002060"/>
                </a:solidFill>
              </a:rPr>
              <a:t>Совершаемое  за это вознаграждение действие или бездействие обязательно должно входить в служебную компетенцию должностного лица, а также может заключаться в покровительства или попустительства по службе, а также в оказании помощи при решении иных вопросов, не входящих в компетенцию взяткополучателя, но на принятие решений по которым он может повлиять</a:t>
            </a:r>
            <a:r>
              <a:rPr lang="ru-RU" sz="1800" dirty="0" smtClean="0">
                <a:solidFill>
                  <a:srgbClr val="002060"/>
                </a:solidFill>
              </a:rPr>
              <a:t>.</a:t>
            </a:r>
            <a:br>
              <a:rPr lang="ru-RU" sz="1800" dirty="0" smtClean="0">
                <a:solidFill>
                  <a:srgbClr val="002060"/>
                </a:solidFill>
              </a:rPr>
            </a:br>
            <a:r>
              <a:rPr lang="ru-RU" sz="1800" dirty="0" smtClean="0"/>
              <a:t/>
            </a:r>
            <a:br>
              <a:rPr lang="ru-RU" sz="1800" dirty="0" smtClean="0"/>
            </a:br>
            <a:r>
              <a:rPr lang="ru-RU" sz="1800" b="1" dirty="0" smtClean="0">
                <a:solidFill>
                  <a:srgbClr val="FF0000"/>
                </a:solidFill>
              </a:rPr>
              <a:t>Уголовная</a:t>
            </a:r>
            <a:r>
              <a:rPr lang="ru-RU" sz="1800" dirty="0" smtClean="0"/>
              <a:t> </a:t>
            </a:r>
            <a:r>
              <a:rPr lang="ru-RU" sz="1800" b="1" dirty="0" smtClean="0">
                <a:solidFill>
                  <a:srgbClr val="FF0000"/>
                </a:solidFill>
              </a:rPr>
              <a:t>ответственность </a:t>
            </a:r>
            <a:br>
              <a:rPr lang="ru-RU" sz="1800" b="1" dirty="0" smtClean="0">
                <a:solidFill>
                  <a:srgbClr val="FF0000"/>
                </a:solidFill>
              </a:rPr>
            </a:br>
            <a:r>
              <a:rPr lang="ru-RU" sz="1800" b="1" dirty="0" smtClean="0">
                <a:solidFill>
                  <a:srgbClr val="FF0000"/>
                </a:solidFill>
              </a:rPr>
              <a:t>предусматривается как за дачу взятки, так и за её получение</a:t>
            </a:r>
            <a:br>
              <a:rPr lang="ru-RU" sz="1800" b="1" dirty="0" smtClean="0">
                <a:solidFill>
                  <a:srgbClr val="FF0000"/>
                </a:solidFill>
              </a:rPr>
            </a:br>
            <a:r>
              <a:rPr lang="ru-RU" sz="1800" b="1" dirty="0" smtClean="0">
                <a:solidFill>
                  <a:srgbClr val="002060"/>
                </a:solidFill>
              </a:rPr>
              <a:t>(ст. 290, 291 УК РФ)</a:t>
            </a:r>
            <a:r>
              <a:rPr lang="ru-RU" sz="1800" b="1" dirty="0" smtClean="0">
                <a:solidFill>
                  <a:srgbClr val="FF0000"/>
                </a:solidFill>
              </a:rPr>
              <a:t/>
            </a:r>
            <a:br>
              <a:rPr lang="ru-RU" sz="1800" b="1" dirty="0" smtClean="0">
                <a:solidFill>
                  <a:srgbClr val="FF0000"/>
                </a:solidFill>
              </a:rPr>
            </a:br>
            <a:r>
              <a:rPr lang="ru-RU" sz="1800" dirty="0" smtClean="0"/>
              <a:t/>
            </a:r>
            <a:br>
              <a:rPr lang="ru-RU" sz="1800" dirty="0" smtClean="0"/>
            </a:br>
            <a:endParaRPr lang="ru-RU"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Просвещение\Karolar_Bordur_10x20_Ikili_Yol_05_tiled.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500034" y="751344"/>
            <a:ext cx="8143932" cy="461665"/>
          </a:xfrm>
          <a:prstGeom prst="rect">
            <a:avLst/>
          </a:prstGeom>
        </p:spPr>
        <p:txBody>
          <a:bodyPr wrap="square">
            <a:spAutoFit/>
          </a:bodyPr>
          <a:lstStyle/>
          <a:p>
            <a:pPr indent="447675" algn="just"/>
            <a:r>
              <a:rPr lang="ru-RU" sz="2400" b="1" dirty="0" smtClean="0">
                <a:solidFill>
                  <a:srgbClr val="FF0000"/>
                </a:solidFill>
              </a:rPr>
              <a:t>                     </a:t>
            </a:r>
            <a:endParaRPr lang="ru-RU" sz="2000" dirty="0"/>
          </a:p>
        </p:txBody>
      </p:sp>
      <p:sp>
        <p:nvSpPr>
          <p:cNvPr id="6" name="Заголовок 1"/>
          <p:cNvSpPr>
            <a:spLocks noGrp="1"/>
          </p:cNvSpPr>
          <p:nvPr>
            <p:ph type="title"/>
          </p:nvPr>
        </p:nvSpPr>
        <p:spPr>
          <a:xfrm>
            <a:off x="428596" y="1643050"/>
            <a:ext cx="7929618" cy="1000132"/>
          </a:xfrm>
        </p:spPr>
        <p:txBody>
          <a:bodyPr/>
          <a:lstStyle/>
          <a:p>
            <a:endParaRPr lang="ru-RU" dirty="0"/>
          </a:p>
        </p:txBody>
      </p:sp>
      <p:pic>
        <p:nvPicPr>
          <p:cNvPr id="32770" name="Picture 2" descr="I:\Просвещение\162578.png"/>
          <p:cNvPicPr>
            <a:picLocks noChangeAspect="1" noChangeArrowheads="1"/>
          </p:cNvPicPr>
          <p:nvPr/>
        </p:nvPicPr>
        <p:blipFill>
          <a:blip r:embed="rId3"/>
          <a:srcRect/>
          <a:stretch>
            <a:fillRect/>
          </a:stretch>
        </p:blipFill>
        <p:spPr bwMode="auto">
          <a:xfrm>
            <a:off x="428596" y="285728"/>
            <a:ext cx="8215370" cy="621510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Просвещение\Karolar_Bordur_10x20_Ikili_Yol_05_tiled.pn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Прямоугольник 4"/>
          <p:cNvSpPr/>
          <p:nvPr/>
        </p:nvSpPr>
        <p:spPr>
          <a:xfrm>
            <a:off x="500034" y="751344"/>
            <a:ext cx="8143932" cy="461665"/>
          </a:xfrm>
          <a:prstGeom prst="rect">
            <a:avLst/>
          </a:prstGeom>
        </p:spPr>
        <p:txBody>
          <a:bodyPr wrap="square">
            <a:spAutoFit/>
          </a:bodyPr>
          <a:lstStyle/>
          <a:p>
            <a:pPr indent="447675" algn="just"/>
            <a:r>
              <a:rPr lang="ru-RU" sz="2400" b="1" dirty="0" smtClean="0">
                <a:solidFill>
                  <a:srgbClr val="FF0000"/>
                </a:solidFill>
              </a:rPr>
              <a:t>                     </a:t>
            </a:r>
            <a:endParaRPr lang="ru-RU" sz="2000" dirty="0"/>
          </a:p>
        </p:txBody>
      </p:sp>
      <p:sp>
        <p:nvSpPr>
          <p:cNvPr id="6" name="Заголовок 1"/>
          <p:cNvSpPr>
            <a:spLocks noGrp="1"/>
          </p:cNvSpPr>
          <p:nvPr>
            <p:ph type="title"/>
          </p:nvPr>
        </p:nvSpPr>
        <p:spPr>
          <a:xfrm>
            <a:off x="0" y="2571744"/>
            <a:ext cx="7929618" cy="3500462"/>
          </a:xfrm>
        </p:spPr>
        <p:txBody>
          <a:bodyPr>
            <a:normAutofit/>
          </a:bodyPr>
          <a:lstStyle/>
          <a:p>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endParaRPr lang="ru-RU" sz="1600" dirty="0">
              <a:solidFill>
                <a:srgbClr val="002060"/>
              </a:solidFill>
            </a:endParaRPr>
          </a:p>
        </p:txBody>
      </p:sp>
      <p:sp>
        <p:nvSpPr>
          <p:cNvPr id="7" name="Прямоугольник 6"/>
          <p:cNvSpPr/>
          <p:nvPr/>
        </p:nvSpPr>
        <p:spPr>
          <a:xfrm>
            <a:off x="642910" y="571480"/>
            <a:ext cx="8001056" cy="3693319"/>
          </a:xfrm>
          <a:prstGeom prst="rect">
            <a:avLst/>
          </a:prstGeom>
        </p:spPr>
        <p:txBody>
          <a:bodyPr wrap="square">
            <a:spAutoFit/>
          </a:bodyPr>
          <a:lstStyle/>
          <a:p>
            <a:r>
              <a:rPr lang="ru-RU" dirty="0" smtClean="0">
                <a:solidFill>
                  <a:srgbClr val="FF0000"/>
                </a:solidFill>
              </a:rPr>
              <a:t>                                                  </a:t>
            </a:r>
            <a:r>
              <a:rPr lang="ru-RU" b="1" dirty="0" err="1" smtClean="0">
                <a:solidFill>
                  <a:srgbClr val="FF0000"/>
                </a:solidFill>
              </a:rPr>
              <a:t>Аффилированные</a:t>
            </a:r>
            <a:r>
              <a:rPr lang="ru-RU" b="1" dirty="0" smtClean="0">
                <a:solidFill>
                  <a:srgbClr val="FF0000"/>
                </a:solidFill>
              </a:rPr>
              <a:t>  лица </a:t>
            </a:r>
          </a:p>
          <a:p>
            <a:endParaRPr lang="ru-RU" b="1" dirty="0" smtClean="0">
              <a:solidFill>
                <a:srgbClr val="FF0000"/>
              </a:solidFill>
            </a:endParaRPr>
          </a:p>
          <a:p>
            <a:pPr algn="just"/>
            <a:r>
              <a:rPr lang="ru-RU" dirty="0" smtClean="0"/>
              <a:t>      В </a:t>
            </a:r>
            <a:r>
              <a:rPr lang="ru-RU" dirty="0" smtClean="0"/>
              <a:t>Гражданском кодексе РФ под </a:t>
            </a:r>
            <a:r>
              <a:rPr lang="ru-RU" dirty="0" err="1" smtClean="0"/>
              <a:t>аффилированностью</a:t>
            </a:r>
            <a:r>
              <a:rPr lang="ru-RU" dirty="0" smtClean="0"/>
              <a:t> понимается наличие </a:t>
            </a:r>
            <a:r>
              <a:rPr lang="ru-RU" dirty="0" smtClean="0"/>
              <a:t>между </a:t>
            </a:r>
            <a:r>
              <a:rPr lang="ru-RU" dirty="0" smtClean="0"/>
              <a:t>лицами отношений связанности (</a:t>
            </a:r>
            <a:r>
              <a:rPr lang="ru-RU" dirty="0" smtClean="0">
                <a:hlinkClick r:id="rId4"/>
              </a:rPr>
              <a:t>ст. 53.2</a:t>
            </a:r>
            <a:r>
              <a:rPr lang="ru-RU" dirty="0" smtClean="0"/>
              <a:t>).</a:t>
            </a:r>
            <a:r>
              <a:rPr lang="ru-RU" dirty="0" smtClean="0"/>
              <a:t> </a:t>
            </a:r>
            <a:endParaRPr lang="ru-RU" dirty="0" smtClean="0"/>
          </a:p>
          <a:p>
            <a:pPr algn="just"/>
            <a:endParaRPr lang="ru-RU" dirty="0" smtClean="0"/>
          </a:p>
          <a:p>
            <a:pPr algn="just"/>
            <a:r>
              <a:rPr lang="ru-RU" dirty="0" smtClean="0"/>
              <a:t>      </a:t>
            </a:r>
            <a:r>
              <a:rPr lang="ru-RU" dirty="0" err="1" smtClean="0"/>
              <a:t>Аффилированность</a:t>
            </a:r>
            <a:r>
              <a:rPr lang="ru-RU" dirty="0" smtClean="0"/>
              <a:t> </a:t>
            </a:r>
            <a:r>
              <a:rPr lang="ru-RU" dirty="0" smtClean="0"/>
              <a:t>на муниципальной службе возникает в том случае, если при выполнении должностных обязанностей у служащего есть личная заинтересованность, связанная с близкими родственниками или иными лицами</a:t>
            </a:r>
            <a:r>
              <a:rPr lang="ru-RU" dirty="0" smtClean="0"/>
              <a:t>.</a:t>
            </a:r>
          </a:p>
          <a:p>
            <a:pPr algn="just"/>
            <a:endParaRPr lang="ru-RU" dirty="0" smtClean="0"/>
          </a:p>
          <a:p>
            <a:pPr algn="just"/>
            <a:endParaRPr lang="ru-RU" dirty="0" smtClean="0"/>
          </a:p>
          <a:p>
            <a:pPr algn="just"/>
            <a:endParaRPr lang="ru-RU" dirty="0" smtClean="0"/>
          </a:p>
          <a:p>
            <a:pPr algn="just"/>
            <a:endParaRPr lang="ru-RU" dirty="0"/>
          </a:p>
        </p:txBody>
      </p:sp>
      <p:pic>
        <p:nvPicPr>
          <p:cNvPr id="8" name="Picture 2"/>
          <p:cNvPicPr>
            <a:picLocks noChangeAspect="1" noChangeArrowheads="1"/>
          </p:cNvPicPr>
          <p:nvPr/>
        </p:nvPicPr>
        <p:blipFill>
          <a:blip r:embed="rId5" cstate="print"/>
          <a:srcRect/>
          <a:stretch>
            <a:fillRect/>
          </a:stretch>
        </p:blipFill>
        <p:spPr bwMode="auto">
          <a:xfrm>
            <a:off x="7643834" y="5500702"/>
            <a:ext cx="904277" cy="785818"/>
          </a:xfrm>
          <a:prstGeom prst="rect">
            <a:avLst/>
          </a:prstGeom>
          <a:noFill/>
          <a:ln w="9525">
            <a:noFill/>
            <a:miter lim="800000"/>
            <a:headEnd/>
            <a:tailEnd/>
          </a:ln>
          <a:effectLst/>
        </p:spPr>
      </p:pic>
      <p:pic>
        <p:nvPicPr>
          <p:cNvPr id="33794" name="Picture 2" descr="I:\Просвещение\najti-deputata.jpg"/>
          <p:cNvPicPr>
            <a:picLocks noChangeAspect="1" noChangeArrowheads="1"/>
          </p:cNvPicPr>
          <p:nvPr/>
        </p:nvPicPr>
        <p:blipFill>
          <a:blip r:embed="rId6"/>
          <a:srcRect/>
          <a:stretch>
            <a:fillRect/>
          </a:stretch>
        </p:blipFill>
        <p:spPr bwMode="auto">
          <a:xfrm>
            <a:off x="2143108" y="3071810"/>
            <a:ext cx="4252898" cy="292895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Просвещение\Karolar_Bordur_10x20_Ikili_Yol_05_tiled.pn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Прямоугольник 4"/>
          <p:cNvSpPr/>
          <p:nvPr/>
        </p:nvSpPr>
        <p:spPr>
          <a:xfrm>
            <a:off x="500034" y="751344"/>
            <a:ext cx="8143932" cy="461665"/>
          </a:xfrm>
          <a:prstGeom prst="rect">
            <a:avLst/>
          </a:prstGeom>
        </p:spPr>
        <p:txBody>
          <a:bodyPr wrap="square">
            <a:spAutoFit/>
          </a:bodyPr>
          <a:lstStyle/>
          <a:p>
            <a:pPr indent="447675" algn="just"/>
            <a:r>
              <a:rPr lang="ru-RU" sz="2400" b="1" dirty="0" smtClean="0">
                <a:solidFill>
                  <a:srgbClr val="FF0000"/>
                </a:solidFill>
              </a:rPr>
              <a:t>                     </a:t>
            </a:r>
            <a:endParaRPr lang="ru-RU" sz="2000" dirty="0"/>
          </a:p>
        </p:txBody>
      </p:sp>
      <p:sp>
        <p:nvSpPr>
          <p:cNvPr id="6" name="Заголовок 1"/>
          <p:cNvSpPr>
            <a:spLocks noGrp="1"/>
          </p:cNvSpPr>
          <p:nvPr>
            <p:ph type="title"/>
          </p:nvPr>
        </p:nvSpPr>
        <p:spPr>
          <a:xfrm>
            <a:off x="0" y="2571744"/>
            <a:ext cx="7929618" cy="3500462"/>
          </a:xfrm>
        </p:spPr>
        <p:txBody>
          <a:bodyPr>
            <a:normAutofit/>
          </a:bodyPr>
          <a:lstStyle/>
          <a:p>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endParaRPr lang="ru-RU" sz="1600" dirty="0">
              <a:solidFill>
                <a:srgbClr val="002060"/>
              </a:solidFill>
            </a:endParaRPr>
          </a:p>
        </p:txBody>
      </p:sp>
      <p:sp>
        <p:nvSpPr>
          <p:cNvPr id="7" name="Прямоугольник 6"/>
          <p:cNvSpPr/>
          <p:nvPr/>
        </p:nvSpPr>
        <p:spPr>
          <a:xfrm>
            <a:off x="642910" y="571480"/>
            <a:ext cx="8001056" cy="4247317"/>
          </a:xfrm>
          <a:prstGeom prst="rect">
            <a:avLst/>
          </a:prstGeom>
        </p:spPr>
        <p:txBody>
          <a:bodyPr wrap="square">
            <a:spAutoFit/>
          </a:bodyPr>
          <a:lstStyle/>
          <a:p>
            <a:endParaRPr lang="ru-RU" dirty="0" smtClean="0"/>
          </a:p>
          <a:p>
            <a:endParaRPr lang="ru-RU" dirty="0" smtClean="0"/>
          </a:p>
          <a:p>
            <a:pPr algn="ctr"/>
            <a:r>
              <a:rPr lang="ru-RU" dirty="0" smtClean="0">
                <a:solidFill>
                  <a:srgbClr val="002060"/>
                </a:solidFill>
              </a:rPr>
              <a:t>   </a:t>
            </a:r>
            <a:r>
              <a:rPr lang="ru-RU" dirty="0" err="1" smtClean="0">
                <a:solidFill>
                  <a:srgbClr val="002060"/>
                </a:solidFill>
              </a:rPr>
              <a:t>Аффилированные</a:t>
            </a:r>
            <a:r>
              <a:rPr lang="ru-RU" dirty="0" smtClean="0">
                <a:solidFill>
                  <a:srgbClr val="002060"/>
                </a:solidFill>
              </a:rPr>
              <a:t> </a:t>
            </a:r>
            <a:r>
              <a:rPr lang="ru-RU" dirty="0" smtClean="0">
                <a:solidFill>
                  <a:srgbClr val="002060"/>
                </a:solidFill>
              </a:rPr>
              <a:t>лица для муниципального служащего – это лица, способные повлиять на надлежащее исполнение им должностных обязанностей и состоящие с ним в близком родстве или свойстве, граждане или организации, с которыми муниципальный служащий и (или) лица, состоящие с ним в близком родстве или свойстве, связаны имущественными, корпоративными или иными близкими отношениями</a:t>
            </a:r>
            <a:r>
              <a:rPr lang="ru-RU" dirty="0" smtClean="0">
                <a:solidFill>
                  <a:srgbClr val="002060"/>
                </a:solidFill>
              </a:rPr>
              <a:t>. </a:t>
            </a:r>
            <a:r>
              <a:rPr lang="ru-RU" dirty="0" err="1" smtClean="0">
                <a:solidFill>
                  <a:srgbClr val="002060"/>
                </a:solidFill>
              </a:rPr>
              <a:t>Аффилированность</a:t>
            </a:r>
            <a:r>
              <a:rPr lang="ru-RU" dirty="0" smtClean="0">
                <a:solidFill>
                  <a:srgbClr val="002060"/>
                </a:solidFill>
              </a:rPr>
              <a:t> </a:t>
            </a:r>
            <a:r>
              <a:rPr lang="ru-RU" dirty="0" smtClean="0">
                <a:solidFill>
                  <a:srgbClr val="002060"/>
                </a:solidFill>
              </a:rPr>
              <a:t>тесно связана с понятием конфликта </a:t>
            </a:r>
            <a:r>
              <a:rPr lang="ru-RU" dirty="0" smtClean="0">
                <a:solidFill>
                  <a:srgbClr val="002060"/>
                </a:solidFill>
              </a:rPr>
              <a:t>интересов. </a:t>
            </a:r>
            <a:r>
              <a:rPr lang="ru-RU" dirty="0" smtClean="0">
                <a:solidFill>
                  <a:srgbClr val="002060"/>
                </a:solidFill>
              </a:rPr>
              <a:t>Такая заинтересованность предполагает возможность получения при исполнении должностных (служебных) обязанностей, в том числе благодаря </a:t>
            </a:r>
            <a:r>
              <a:rPr lang="ru-RU" dirty="0" err="1" smtClean="0">
                <a:solidFill>
                  <a:srgbClr val="002060"/>
                </a:solidFill>
              </a:rPr>
              <a:t>аффилированным</a:t>
            </a:r>
            <a:r>
              <a:rPr lang="ru-RU" dirty="0" smtClean="0">
                <a:solidFill>
                  <a:srgbClr val="002060"/>
                </a:solidFill>
              </a:rPr>
              <a:t> связям, доходов в виде денег, ценностей, иного имущества или услуг имущественного характера, иных имущественных прав для себя или для третьих заинтересованных лиц. Должностные (служебные) обязанности в этой ситуации выполняются служащим не беспристрастно и не объективно</a:t>
            </a:r>
            <a:r>
              <a:rPr lang="ru-RU" dirty="0" smtClean="0">
                <a:solidFill>
                  <a:srgbClr val="002060"/>
                </a:solidFill>
              </a:rPr>
              <a:t>.</a:t>
            </a:r>
            <a:endParaRPr lang="ru-RU" dirty="0">
              <a:solidFill>
                <a:srgbClr val="002060"/>
              </a:solidFill>
            </a:endParaRPr>
          </a:p>
        </p:txBody>
      </p:sp>
      <p:pic>
        <p:nvPicPr>
          <p:cNvPr id="8" name="Picture 2"/>
          <p:cNvPicPr>
            <a:picLocks noChangeAspect="1" noChangeArrowheads="1"/>
          </p:cNvPicPr>
          <p:nvPr/>
        </p:nvPicPr>
        <p:blipFill>
          <a:blip r:embed="rId4" cstate="print"/>
          <a:srcRect/>
          <a:stretch>
            <a:fillRect/>
          </a:stretch>
        </p:blipFill>
        <p:spPr bwMode="auto">
          <a:xfrm>
            <a:off x="3786182" y="4929198"/>
            <a:ext cx="1285884" cy="107157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Просвещение\Karolar_Bordur_10x20_Ikili_Yol_05_tiled.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500034" y="751344"/>
            <a:ext cx="8143932" cy="461665"/>
          </a:xfrm>
          <a:prstGeom prst="rect">
            <a:avLst/>
          </a:prstGeom>
        </p:spPr>
        <p:txBody>
          <a:bodyPr wrap="square">
            <a:spAutoFit/>
          </a:bodyPr>
          <a:lstStyle/>
          <a:p>
            <a:pPr indent="447675" algn="just"/>
            <a:r>
              <a:rPr lang="ru-RU" sz="2400" b="1" dirty="0" smtClean="0">
                <a:solidFill>
                  <a:srgbClr val="FF0000"/>
                </a:solidFill>
              </a:rPr>
              <a:t>                     </a:t>
            </a:r>
            <a:endParaRPr lang="ru-RU" sz="2000" dirty="0"/>
          </a:p>
        </p:txBody>
      </p:sp>
      <p:pic>
        <p:nvPicPr>
          <p:cNvPr id="6146" name="Picture 2"/>
          <p:cNvPicPr>
            <a:picLocks noChangeAspect="1" noChangeArrowheads="1"/>
          </p:cNvPicPr>
          <p:nvPr/>
        </p:nvPicPr>
        <p:blipFill>
          <a:blip r:embed="rId3" cstate="print"/>
          <a:srcRect/>
          <a:stretch>
            <a:fillRect/>
          </a:stretch>
        </p:blipFill>
        <p:spPr bwMode="auto">
          <a:xfrm>
            <a:off x="7215206" y="5072074"/>
            <a:ext cx="1357322" cy="1179515"/>
          </a:xfrm>
          <a:prstGeom prst="rect">
            <a:avLst/>
          </a:prstGeom>
          <a:noFill/>
          <a:ln w="9525">
            <a:noFill/>
            <a:miter lim="800000"/>
            <a:headEnd/>
            <a:tailEnd/>
          </a:ln>
          <a:effectLst/>
        </p:spPr>
      </p:pic>
      <p:sp>
        <p:nvSpPr>
          <p:cNvPr id="6" name="Заголовок 1"/>
          <p:cNvSpPr>
            <a:spLocks noGrp="1"/>
          </p:cNvSpPr>
          <p:nvPr>
            <p:ph type="title"/>
          </p:nvPr>
        </p:nvSpPr>
        <p:spPr>
          <a:xfrm>
            <a:off x="428596" y="714356"/>
            <a:ext cx="7929618" cy="5429288"/>
          </a:xfrm>
        </p:spPr>
        <p:txBody>
          <a:bodyPr>
            <a:normAutofit fontScale="90000"/>
          </a:bodyPr>
          <a:lstStyle/>
          <a:p>
            <a:pPr algn="l"/>
            <a:r>
              <a:rPr lang="ru-RU" sz="1800" b="1" dirty="0" smtClean="0">
                <a:solidFill>
                  <a:srgbClr val="FF0000"/>
                </a:solidFill>
              </a:rPr>
              <a:t/>
            </a:r>
            <a:br>
              <a:rPr lang="ru-RU" sz="1800" b="1" dirty="0" smtClean="0">
                <a:solidFill>
                  <a:srgbClr val="FF0000"/>
                </a:solidFill>
              </a:rPr>
            </a:br>
            <a:r>
              <a:rPr lang="ru-RU" sz="1800" b="1" dirty="0" smtClean="0">
                <a:solidFill>
                  <a:srgbClr val="FF0000"/>
                </a:solidFill>
              </a:rPr>
              <a:t/>
            </a:r>
            <a:br>
              <a:rPr lang="ru-RU" sz="1800" b="1" dirty="0" smtClean="0">
                <a:solidFill>
                  <a:srgbClr val="FF0000"/>
                </a:solidFill>
              </a:rPr>
            </a:br>
            <a:r>
              <a:rPr lang="ru-RU" sz="1800" b="1" dirty="0" smtClean="0">
                <a:solidFill>
                  <a:srgbClr val="FF0000"/>
                </a:solidFill>
              </a:rPr>
              <a:t/>
            </a:r>
            <a:br>
              <a:rPr lang="ru-RU" sz="1800" b="1" dirty="0" smtClean="0">
                <a:solidFill>
                  <a:srgbClr val="FF0000"/>
                </a:solidFill>
              </a:rPr>
            </a:br>
            <a:r>
              <a:rPr lang="ru-RU" sz="1800" b="1" dirty="0" smtClean="0">
                <a:solidFill>
                  <a:srgbClr val="FF0000"/>
                </a:solidFill>
              </a:rPr>
              <a:t/>
            </a:r>
            <a:br>
              <a:rPr lang="ru-RU" sz="1800" b="1" dirty="0" smtClean="0">
                <a:solidFill>
                  <a:srgbClr val="FF0000"/>
                </a:solidFill>
              </a:rPr>
            </a:br>
            <a:r>
              <a:rPr lang="ru-RU" sz="1800" b="1" dirty="0" smtClean="0">
                <a:solidFill>
                  <a:srgbClr val="FF0000"/>
                </a:solidFill>
              </a:rPr>
              <a:t/>
            </a:r>
            <a:br>
              <a:rPr lang="ru-RU" sz="1800" b="1" dirty="0" smtClean="0">
                <a:solidFill>
                  <a:srgbClr val="FF0000"/>
                </a:solidFill>
              </a:rPr>
            </a:br>
            <a:r>
              <a:rPr lang="ru-RU" sz="1800" b="1" dirty="0" smtClean="0">
                <a:solidFill>
                  <a:srgbClr val="FF0000"/>
                </a:solidFill>
              </a:rPr>
              <a:t>       </a:t>
            </a:r>
            <a:r>
              <a:rPr lang="ru-RU" sz="1800" b="1" dirty="0" smtClean="0">
                <a:solidFill>
                  <a:srgbClr val="FF0000"/>
                </a:solidFill>
              </a:rPr>
              <a:t>Обязанность принимать меры по предотвращению и урегулированию конфликта </a:t>
            </a:r>
            <a:r>
              <a:rPr lang="ru-RU" sz="1800" b="1" dirty="0" smtClean="0">
                <a:solidFill>
                  <a:srgbClr val="FF0000"/>
                </a:solidFill>
              </a:rPr>
              <a:t>  </a:t>
            </a:r>
            <a:br>
              <a:rPr lang="ru-RU" sz="1800" b="1" dirty="0" smtClean="0">
                <a:solidFill>
                  <a:srgbClr val="FF0000"/>
                </a:solidFill>
              </a:rPr>
            </a:br>
            <a:r>
              <a:rPr lang="ru-RU" sz="1800" b="1" dirty="0" smtClean="0">
                <a:solidFill>
                  <a:srgbClr val="FF0000"/>
                </a:solidFill>
              </a:rPr>
              <a:t>                                                            интересов </a:t>
            </a:r>
            <a:r>
              <a:rPr lang="ru-RU" sz="1800" b="1" dirty="0" smtClean="0">
                <a:solidFill>
                  <a:srgbClr val="FF0000"/>
                </a:solidFill>
              </a:rPr>
              <a:t>возлагается</a:t>
            </a:r>
            <a:r>
              <a:rPr lang="ru-RU" sz="1800" b="1" dirty="0" smtClean="0">
                <a:solidFill>
                  <a:srgbClr val="FF0000"/>
                </a:solidFill>
              </a:rPr>
              <a:t>:</a:t>
            </a:r>
            <a:r>
              <a:rPr lang="ru-RU" sz="1600" b="1" dirty="0" smtClean="0">
                <a:solidFill>
                  <a:srgbClr val="FF0000"/>
                </a:solidFill>
              </a:rPr>
              <a:t/>
            </a:r>
            <a:br>
              <a:rPr lang="ru-RU" sz="1600" b="1" dirty="0" smtClean="0">
                <a:solidFill>
                  <a:srgbClr val="FF0000"/>
                </a:solidFill>
              </a:rPr>
            </a:br>
            <a:r>
              <a:rPr lang="ru-RU" sz="2000" dirty="0" smtClean="0">
                <a:solidFill>
                  <a:srgbClr val="002060"/>
                </a:solidFill>
              </a:rPr>
              <a:t>    1</a:t>
            </a:r>
            <a:r>
              <a:rPr lang="ru-RU" sz="2000" dirty="0" smtClean="0">
                <a:solidFill>
                  <a:srgbClr val="002060"/>
                </a:solidFill>
              </a:rPr>
              <a:t>) на государственных и муниципальных служащих</a:t>
            </a:r>
            <a:r>
              <a:rPr lang="ru-RU" sz="2000" dirty="0" smtClean="0">
                <a:solidFill>
                  <a:srgbClr val="002060"/>
                </a:solidFill>
              </a:rPr>
              <a:t>;</a:t>
            </a:r>
            <a:br>
              <a:rPr lang="ru-RU" sz="2000" dirty="0" smtClean="0">
                <a:solidFill>
                  <a:srgbClr val="002060"/>
                </a:solidFill>
              </a:rPr>
            </a:br>
            <a:r>
              <a:rPr lang="ru-RU" sz="2000" dirty="0" smtClean="0">
                <a:solidFill>
                  <a:srgbClr val="002060"/>
                </a:solidFill>
              </a:rPr>
              <a:t>    2</a:t>
            </a:r>
            <a:r>
              <a:rPr lang="ru-RU" sz="2000" dirty="0" smtClean="0">
                <a:solidFill>
                  <a:srgbClr val="002060"/>
                </a:solidFill>
              </a:rPr>
              <a:t>) на служащих Центрального банка Российской Федерации, работников, замещающих должности в государственных корпорациях, публично-правовых компаниях, Пенсионном фонде Российской Федерации, Фонде социального страхования Российской Федерации, Федеральном фонде обязательного медицинского страхования, иных организациях, создаваемых Российской Федерацией на основании федеральных законов, на лиц, замещающих должности финансового уполномоченного, руководителя службы обеспечения деятельности финансового уполномоченного;</a:t>
            </a:r>
            <a:br>
              <a:rPr lang="ru-RU" sz="2000" dirty="0" smtClean="0">
                <a:solidFill>
                  <a:srgbClr val="002060"/>
                </a:solidFill>
              </a:rPr>
            </a:br>
            <a:r>
              <a:rPr lang="ru-RU" sz="2000" dirty="0" smtClean="0">
                <a:solidFill>
                  <a:srgbClr val="002060"/>
                </a:solidFill>
              </a:rPr>
              <a:t>     3</a:t>
            </a:r>
            <a:r>
              <a:rPr lang="ru-RU" sz="2000" dirty="0" smtClean="0">
                <a:solidFill>
                  <a:srgbClr val="002060"/>
                </a:solidFill>
              </a:rPr>
              <a:t>) на работников, замещающих отдельные должности, включенные в перечни, установленные федеральными государственными органами, на основании трудового договора в организациях, создаваемых для выполнения задач, поставленных перед федеральными государственными органами;</a:t>
            </a:r>
            <a:br>
              <a:rPr lang="ru-RU" sz="2000" dirty="0" smtClean="0">
                <a:solidFill>
                  <a:srgbClr val="002060"/>
                </a:solidFill>
              </a:rPr>
            </a:br>
            <a:r>
              <a:rPr lang="ru-RU" sz="2000" dirty="0" smtClean="0">
                <a:solidFill>
                  <a:srgbClr val="002060"/>
                </a:solidFill>
              </a:rPr>
              <a:t>      4</a:t>
            </a:r>
            <a:r>
              <a:rPr lang="ru-RU" sz="2000" dirty="0" smtClean="0">
                <a:solidFill>
                  <a:srgbClr val="002060"/>
                </a:solidFill>
              </a:rPr>
              <a:t>) на иные категории лиц в случаях, предусмотренных федеральными законами.</a:t>
            </a:r>
            <a:br>
              <a:rPr lang="ru-RU" sz="2000" dirty="0" smtClean="0">
                <a:solidFill>
                  <a:srgbClr val="002060"/>
                </a:solidFill>
              </a:rPr>
            </a:br>
            <a:r>
              <a:rPr lang="ru-RU" sz="1600" b="1" dirty="0" smtClean="0">
                <a:solidFill>
                  <a:srgbClr val="002060"/>
                </a:solidFill>
              </a:rPr>
              <a:t/>
            </a:r>
            <a:br>
              <a:rPr lang="ru-RU" sz="1600" b="1" dirty="0" smtClean="0">
                <a:solidFill>
                  <a:srgbClr val="002060"/>
                </a:solidFill>
              </a:rPr>
            </a:br>
            <a:r>
              <a:rPr lang="ru-RU" sz="1600" b="1" dirty="0" smtClean="0">
                <a:solidFill>
                  <a:srgbClr val="002060"/>
                </a:solidFill>
              </a:rPr>
              <a:t>  (ч.3 ст. 10  273-ФЗ)</a:t>
            </a:r>
            <a:br>
              <a:rPr lang="ru-RU" sz="1600" b="1" dirty="0" smtClean="0">
                <a:solidFill>
                  <a:srgbClr val="00206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endParaRPr lang="ru-RU" sz="1600" dirty="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Просвещение\Karolar_Bordur_10x20_Ikili_Yol_05_tiled.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500034" y="751344"/>
            <a:ext cx="8143932" cy="461665"/>
          </a:xfrm>
          <a:prstGeom prst="rect">
            <a:avLst/>
          </a:prstGeom>
        </p:spPr>
        <p:txBody>
          <a:bodyPr wrap="square">
            <a:spAutoFit/>
          </a:bodyPr>
          <a:lstStyle/>
          <a:p>
            <a:pPr indent="447675" algn="just"/>
            <a:r>
              <a:rPr lang="ru-RU" sz="2400" b="1" dirty="0" smtClean="0">
                <a:solidFill>
                  <a:srgbClr val="FF0000"/>
                </a:solidFill>
              </a:rPr>
              <a:t>                     </a:t>
            </a:r>
            <a:endParaRPr lang="ru-RU" sz="2000" dirty="0"/>
          </a:p>
        </p:txBody>
      </p:sp>
      <p:pic>
        <p:nvPicPr>
          <p:cNvPr id="6146" name="Picture 2"/>
          <p:cNvPicPr>
            <a:picLocks noChangeAspect="1" noChangeArrowheads="1"/>
          </p:cNvPicPr>
          <p:nvPr/>
        </p:nvPicPr>
        <p:blipFill>
          <a:blip r:embed="rId3" cstate="print"/>
          <a:srcRect/>
          <a:stretch>
            <a:fillRect/>
          </a:stretch>
        </p:blipFill>
        <p:spPr bwMode="auto">
          <a:xfrm>
            <a:off x="7215206" y="5072074"/>
            <a:ext cx="1357322" cy="1179515"/>
          </a:xfrm>
          <a:prstGeom prst="rect">
            <a:avLst/>
          </a:prstGeom>
          <a:noFill/>
          <a:ln w="9525">
            <a:noFill/>
            <a:miter lim="800000"/>
            <a:headEnd/>
            <a:tailEnd/>
          </a:ln>
          <a:effectLst/>
        </p:spPr>
      </p:pic>
      <p:sp>
        <p:nvSpPr>
          <p:cNvPr id="6" name="Заголовок 1"/>
          <p:cNvSpPr>
            <a:spLocks noGrp="1"/>
          </p:cNvSpPr>
          <p:nvPr>
            <p:ph type="title"/>
          </p:nvPr>
        </p:nvSpPr>
        <p:spPr>
          <a:xfrm>
            <a:off x="428596" y="714356"/>
            <a:ext cx="7929618" cy="3500462"/>
          </a:xfrm>
        </p:spPr>
        <p:txBody>
          <a:bodyPr>
            <a:normAutofit fontScale="90000"/>
          </a:bodyPr>
          <a:lstStyle/>
          <a:p>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2000" b="1" dirty="0" smtClean="0">
                <a:solidFill>
                  <a:srgbClr val="FF0000"/>
                </a:solidFill>
              </a:rPr>
              <a:t>О </a:t>
            </a:r>
            <a:r>
              <a:rPr lang="ru-RU" sz="2000" b="1" dirty="0" smtClean="0">
                <a:solidFill>
                  <a:srgbClr val="FF0000"/>
                </a:solidFill>
              </a:rPr>
              <a:t>порядке информирования бывшим </a:t>
            </a:r>
            <a:r>
              <a:rPr lang="ru-RU" sz="2000" b="1" dirty="0" smtClean="0">
                <a:solidFill>
                  <a:srgbClr val="FF0000"/>
                </a:solidFill>
              </a:rPr>
              <a:t>муниципальным служащим  </a:t>
            </a:r>
            <a:r>
              <a:rPr lang="ru-RU" sz="2000" b="1" dirty="0" smtClean="0">
                <a:solidFill>
                  <a:srgbClr val="FF0000"/>
                </a:solidFill>
              </a:rPr>
              <a:t>и его новым работодателем о заключении трудового договора после прекращения </a:t>
            </a:r>
            <a:r>
              <a:rPr lang="ru-RU" sz="2000" b="1" dirty="0" smtClean="0">
                <a:solidFill>
                  <a:srgbClr val="FF0000"/>
                </a:solidFill>
              </a:rPr>
              <a:t>муниципальной службы</a:t>
            </a:r>
            <a:r>
              <a:rPr lang="ru-RU" sz="1600" dirty="0" smtClean="0">
                <a:solidFill>
                  <a:srgbClr val="FF0000"/>
                </a:solidFill>
              </a:rPr>
              <a:t/>
            </a:r>
            <a:br>
              <a:rPr lang="ru-RU" sz="1600" dirty="0" smtClean="0">
                <a:solidFill>
                  <a:srgbClr val="FF0000"/>
                </a:solidFill>
              </a:rPr>
            </a:br>
            <a:r>
              <a:rPr lang="ru-RU" sz="1600" dirty="0" smtClean="0"/>
              <a:t/>
            </a:r>
            <a:br>
              <a:rPr lang="ru-RU" sz="1600" dirty="0" smtClean="0"/>
            </a:br>
            <a:r>
              <a:rPr lang="ru-RU" sz="1600" dirty="0" smtClean="0"/>
              <a:t> </a:t>
            </a:r>
            <a:r>
              <a:rPr lang="ru-RU" sz="1600" b="1" dirty="0" smtClean="0">
                <a:solidFill>
                  <a:srgbClr val="002060"/>
                </a:solidFill>
              </a:rPr>
              <a:t> п. 4 ст. 12 273-ФЗ  «О противодействии коррупции</a:t>
            </a:r>
            <a:r>
              <a:rPr lang="ru-RU" sz="1600" dirty="0" smtClean="0">
                <a:solidFill>
                  <a:srgbClr val="002060"/>
                </a:solidFill>
              </a:rPr>
              <a:t>» </a:t>
            </a:r>
            <a:r>
              <a:rPr lang="ru-RU" sz="1600" dirty="0" smtClean="0"/>
              <a:t/>
            </a:r>
            <a:br>
              <a:rPr lang="ru-RU" sz="1600" dirty="0" smtClean="0"/>
            </a:br>
            <a:r>
              <a:rPr lang="ru-RU" sz="1600" dirty="0" smtClean="0"/>
              <a:t/>
            </a:r>
            <a:br>
              <a:rPr lang="ru-RU" sz="1600" dirty="0" smtClean="0"/>
            </a:br>
            <a:r>
              <a:rPr lang="ru-RU" sz="2000" dirty="0" smtClean="0"/>
              <a:t> </a:t>
            </a:r>
            <a:r>
              <a:rPr lang="ru-RU" sz="2000" dirty="0" smtClean="0">
                <a:solidFill>
                  <a:srgbClr val="002060"/>
                </a:solidFill>
              </a:rPr>
              <a:t>Работодатель при заключении трудового или гражданско-правового договора на выполнение работ (оказание услуг), указанного в части 1 настоящей статьи, с гражданином, замещавшим должности государственной или муниципальной службы, перечень которых устанавливается нормативными правовыми актами Российской Федерации, в течение двух лет после его увольнения с государственной или муниципальной службы обязан в десятидневный срок сообщать о заключении такого договора представителю нанимателя (работодателю) государственного или муниципального служащего по последнему месту его службы в порядке, устанавливаемом нормативными правовыми актами Российской Федерации.</a:t>
            </a:r>
            <a:r>
              <a:rPr lang="ru-RU" sz="1600" dirty="0" smtClean="0">
                <a:solidFill>
                  <a:srgbClr val="002060"/>
                </a:solidFill>
              </a:rPr>
              <a:t/>
            </a:r>
            <a:br>
              <a:rPr lang="ru-RU" sz="1600" dirty="0" smtClean="0">
                <a:solidFill>
                  <a:srgbClr val="002060"/>
                </a:solidFill>
              </a:rPr>
            </a:br>
            <a:endParaRPr lang="ru-RU" sz="1600"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Просвещение\Karolar_Bordur_10x20_Ikili_Yol_05_tiled.png"/>
          <p:cNvPicPr>
            <a:picLocks noChangeAspect="1" noChangeArrowheads="1"/>
          </p:cNvPicPr>
          <p:nvPr/>
        </p:nvPicPr>
        <p:blipFill>
          <a:blip r:embed="rId2"/>
          <a:srcRect/>
          <a:stretch>
            <a:fillRect/>
          </a:stretch>
        </p:blipFill>
        <p:spPr bwMode="auto">
          <a:xfrm>
            <a:off x="-214346" y="0"/>
            <a:ext cx="9144000" cy="6858000"/>
          </a:xfrm>
          <a:prstGeom prst="rect">
            <a:avLst/>
          </a:prstGeom>
          <a:noFill/>
        </p:spPr>
      </p:pic>
      <p:sp>
        <p:nvSpPr>
          <p:cNvPr id="5" name="Прямоугольник 4"/>
          <p:cNvSpPr/>
          <p:nvPr/>
        </p:nvSpPr>
        <p:spPr>
          <a:xfrm>
            <a:off x="500034" y="751344"/>
            <a:ext cx="8143932" cy="461665"/>
          </a:xfrm>
          <a:prstGeom prst="rect">
            <a:avLst/>
          </a:prstGeom>
        </p:spPr>
        <p:txBody>
          <a:bodyPr wrap="square">
            <a:spAutoFit/>
          </a:bodyPr>
          <a:lstStyle/>
          <a:p>
            <a:pPr indent="447675" algn="just"/>
            <a:r>
              <a:rPr lang="ru-RU" sz="2400" b="1" dirty="0" smtClean="0">
                <a:solidFill>
                  <a:srgbClr val="FF0000"/>
                </a:solidFill>
              </a:rPr>
              <a:t>                     </a:t>
            </a:r>
            <a:endParaRPr lang="ru-RU" sz="2000" dirty="0"/>
          </a:p>
        </p:txBody>
      </p:sp>
      <p:sp>
        <p:nvSpPr>
          <p:cNvPr id="6" name="Заголовок 1"/>
          <p:cNvSpPr>
            <a:spLocks noGrp="1"/>
          </p:cNvSpPr>
          <p:nvPr>
            <p:ph type="title"/>
          </p:nvPr>
        </p:nvSpPr>
        <p:spPr>
          <a:xfrm>
            <a:off x="428596" y="2000240"/>
            <a:ext cx="7929618" cy="2214578"/>
          </a:xfrm>
        </p:spPr>
        <p:txBody>
          <a:bodyPr>
            <a:normAutofit fontScale="90000"/>
          </a:bodyPr>
          <a:lstStyle/>
          <a:p>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3200" b="1" dirty="0" smtClean="0">
                <a:solidFill>
                  <a:srgbClr val="002060"/>
                </a:solidFill>
              </a:rPr>
              <a:t>Спасибо за внимание!</a:t>
            </a:r>
            <a:br>
              <a:rPr lang="ru-RU" sz="3200" b="1" dirty="0" smtClean="0">
                <a:solidFill>
                  <a:srgbClr val="00206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r>
              <a:rPr lang="ru-RU" sz="1600" b="1" dirty="0" smtClean="0">
                <a:solidFill>
                  <a:srgbClr val="FF0000"/>
                </a:solidFill>
              </a:rPr>
              <a:t/>
            </a:r>
            <a:br>
              <a:rPr lang="ru-RU" sz="1600" b="1" dirty="0" smtClean="0">
                <a:solidFill>
                  <a:srgbClr val="FF0000"/>
                </a:solidFill>
              </a:rPr>
            </a:br>
            <a:endParaRPr lang="ru-RU" sz="1600"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Просвещение\0007-004-.jpg"/>
          <p:cNvPicPr>
            <a:picLocks noGrp="1" noChangeAspect="1" noChangeArrowheads="1"/>
          </p:cNvPicPr>
          <p:nvPr>
            <p:ph idx="1"/>
          </p:nvPr>
        </p:nvPicPr>
        <p:blipFill>
          <a:blip r:embed="rId3"/>
          <a:srcRect/>
          <a:stretch>
            <a:fillRect/>
          </a:stretch>
        </p:blipFill>
        <p:spPr bwMode="auto">
          <a:xfrm>
            <a:off x="0" y="0"/>
            <a:ext cx="9144000" cy="6858000"/>
          </a:xfrm>
          <a:prstGeom prst="rect">
            <a:avLst/>
          </a:prstGeom>
          <a:noFill/>
        </p:spPr>
      </p:pic>
      <p:sp>
        <p:nvSpPr>
          <p:cNvPr id="7" name="Заголовок 1"/>
          <p:cNvSpPr>
            <a:spLocks noGrp="1"/>
          </p:cNvSpPr>
          <p:nvPr>
            <p:ph type="title"/>
          </p:nvPr>
        </p:nvSpPr>
        <p:spPr>
          <a:xfrm>
            <a:off x="1071538" y="274638"/>
            <a:ext cx="6429420" cy="5226064"/>
          </a:xfrm>
        </p:spPr>
        <p:txBody>
          <a:bodyPr/>
          <a:lstStyle/>
          <a:p>
            <a:r>
              <a:rPr lang="ru-RU" dirty="0" smtClean="0"/>
              <a:t> </a:t>
            </a:r>
            <a:endParaRPr lang="ru-RU" dirty="0"/>
          </a:p>
        </p:txBody>
      </p:sp>
      <p:pic>
        <p:nvPicPr>
          <p:cNvPr id="5125" name="Picture 5" descr="C:\Users\Nikolay\Desktop\PRotiv-korupcii.jpg"/>
          <p:cNvPicPr>
            <a:picLocks noChangeAspect="1" noChangeArrowheads="1"/>
          </p:cNvPicPr>
          <p:nvPr/>
        </p:nvPicPr>
        <p:blipFill>
          <a:blip r:embed="rId4"/>
          <a:srcRect/>
          <a:stretch>
            <a:fillRect/>
          </a:stretch>
        </p:blipFill>
        <p:spPr bwMode="auto">
          <a:xfrm>
            <a:off x="2143108" y="0"/>
            <a:ext cx="4643470" cy="664371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Просвещение\Karolar_Bordur_10x20_Ikili_Yol_05_tiled.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500034" y="571481"/>
            <a:ext cx="7929618" cy="5357850"/>
          </a:xfrm>
        </p:spPr>
        <p:txBody>
          <a:bodyPr/>
          <a:lstStyle/>
          <a:p>
            <a:pPr>
              <a:buNone/>
            </a:pPr>
            <a:r>
              <a:rPr lang="ru-RU" altLang="ru-RU" sz="2000" b="1" dirty="0" smtClean="0">
                <a:solidFill>
                  <a:srgbClr val="002060"/>
                </a:solidFill>
              </a:rPr>
              <a:t> </a:t>
            </a:r>
            <a:r>
              <a:rPr lang="ru-RU" altLang="ru-RU" sz="2000" b="1" dirty="0" smtClean="0">
                <a:solidFill>
                  <a:srgbClr val="002060"/>
                </a:solidFill>
              </a:rPr>
              <a:t>                                                         ПОНЯТИЯ:  </a:t>
            </a:r>
          </a:p>
          <a:p>
            <a:r>
              <a:rPr lang="ru-RU" altLang="ru-RU" sz="2000" b="1" dirty="0" smtClean="0">
                <a:solidFill>
                  <a:srgbClr val="FF0000"/>
                </a:solidFill>
              </a:rPr>
              <a:t>МУНИЦИПАЛЬНАЯ СЛУЖБА</a:t>
            </a:r>
            <a:r>
              <a:rPr lang="ru-RU" altLang="ru-RU" sz="2000" b="1" dirty="0" smtClean="0">
                <a:solidFill>
                  <a:srgbClr val="002060"/>
                </a:solidFill>
              </a:rPr>
              <a:t/>
            </a:r>
            <a:br>
              <a:rPr lang="ru-RU" altLang="ru-RU" sz="2000" b="1" dirty="0" smtClean="0">
                <a:solidFill>
                  <a:srgbClr val="002060"/>
                </a:solidFill>
              </a:rPr>
            </a:br>
            <a:r>
              <a:rPr lang="ru-RU" altLang="ru-RU" sz="2000" b="1" dirty="0" smtClean="0">
                <a:solidFill>
                  <a:srgbClr val="002060"/>
                </a:solidFill>
              </a:rPr>
              <a:t>ст. 2 ФЗ-25 «О муниципальной  службе в Российской Федерации»</a:t>
            </a:r>
          </a:p>
          <a:p>
            <a:pPr algn="just">
              <a:buNone/>
            </a:pPr>
            <a:r>
              <a:rPr lang="ru-RU" altLang="ru-RU" sz="2000" dirty="0" smtClean="0">
                <a:latin typeface="Times New Roman" panose="02020603050405020304" pitchFamily="18" charset="0"/>
              </a:rPr>
              <a:t>   - </a:t>
            </a:r>
            <a:r>
              <a:rPr lang="ru-RU" altLang="ru-RU" sz="2000" dirty="0" smtClean="0">
                <a:latin typeface="Times New Roman" panose="02020603050405020304" pitchFamily="18" charset="0"/>
              </a:rPr>
              <a:t>профессиональная деятельность граждан, которая осуществляется на постоянной основе на должностях муниципальной службы, замещаемых путем заключения трудового договора</a:t>
            </a:r>
            <a:r>
              <a:rPr lang="ru-RU" altLang="ru-RU" sz="2000" dirty="0" smtClean="0">
                <a:latin typeface="Times New Roman" panose="02020603050405020304" pitchFamily="18" charset="0"/>
              </a:rPr>
              <a:t>.</a:t>
            </a:r>
          </a:p>
          <a:p>
            <a:pPr algn="just">
              <a:buNone/>
            </a:pPr>
            <a:endParaRPr lang="ru-RU" altLang="ru-RU" sz="2000" dirty="0" smtClean="0">
              <a:solidFill>
                <a:srgbClr val="FF0000"/>
              </a:solidFill>
              <a:latin typeface="Times New Roman" panose="02020603050405020304" pitchFamily="18" charset="0"/>
            </a:endParaRPr>
          </a:p>
          <a:p>
            <a:pPr algn="just"/>
            <a:r>
              <a:rPr lang="ru-RU" altLang="ru-RU" sz="2000" b="1" dirty="0" smtClean="0">
                <a:solidFill>
                  <a:srgbClr val="FF0000"/>
                </a:solidFill>
              </a:rPr>
              <a:t> ЛИЦО, ЗАМЕЩАЮЩЕЕ МУНИЦИПАЛЬНУЮ ДОЛЖНОСТЬ</a:t>
            </a:r>
            <a:r>
              <a:rPr lang="ru-RU" altLang="ru-RU" sz="2000" b="1" dirty="0" smtClean="0">
                <a:solidFill>
                  <a:srgbClr val="FF0000"/>
                </a:solidFill>
              </a:rPr>
              <a:t/>
            </a:r>
            <a:br>
              <a:rPr lang="ru-RU" altLang="ru-RU" sz="2000" b="1" dirty="0" smtClean="0">
                <a:solidFill>
                  <a:srgbClr val="FF0000"/>
                </a:solidFill>
              </a:rPr>
            </a:br>
            <a:r>
              <a:rPr lang="ru-RU" altLang="ru-RU" sz="2000" b="1" dirty="0" smtClean="0">
                <a:solidFill>
                  <a:srgbClr val="002060"/>
                </a:solidFill>
              </a:rPr>
              <a:t>ст. 2 </a:t>
            </a:r>
            <a:r>
              <a:rPr lang="ru-RU" altLang="ru-RU" sz="2000" b="1" dirty="0" smtClean="0">
                <a:solidFill>
                  <a:srgbClr val="002060"/>
                </a:solidFill>
              </a:rPr>
              <a:t>ФЗ-131 «О</a:t>
            </a:r>
            <a:r>
              <a:rPr lang="ru-RU" sz="2000" b="1" dirty="0" smtClean="0">
                <a:solidFill>
                  <a:srgbClr val="002060"/>
                </a:solidFill>
              </a:rPr>
              <a:t>б общих принципах организации местного самоуправления в Российской Федерации</a:t>
            </a:r>
            <a:r>
              <a:rPr lang="ru-RU" altLang="ru-RU" sz="2000" b="1" dirty="0" smtClean="0">
                <a:solidFill>
                  <a:srgbClr val="002060"/>
                </a:solidFill>
              </a:rPr>
              <a:t>»</a:t>
            </a:r>
            <a:endParaRPr lang="ru-RU" altLang="ru-RU" sz="2000" b="1" dirty="0" smtClean="0">
              <a:solidFill>
                <a:srgbClr val="002060"/>
              </a:solidFill>
            </a:endParaRPr>
          </a:p>
          <a:p>
            <a:pPr algn="just">
              <a:buNone/>
            </a:pPr>
            <a:r>
              <a:rPr lang="ru-RU" sz="2000" dirty="0" smtClean="0"/>
              <a:t>    -</a:t>
            </a:r>
            <a:r>
              <a:rPr lang="ru-RU" sz="2000" dirty="0" smtClean="0">
                <a:latin typeface="Times New Roman" pitchFamily="18" charset="0"/>
                <a:cs typeface="Times New Roman" pitchFamily="18" charset="0"/>
              </a:rPr>
              <a:t>лицо, замещающее </a:t>
            </a:r>
            <a:r>
              <a:rPr lang="ru-RU" sz="2000" dirty="0" smtClean="0">
                <a:latin typeface="Times New Roman" pitchFamily="18" charset="0"/>
                <a:cs typeface="Times New Roman" pitchFamily="18" charset="0"/>
              </a:rPr>
              <a:t>муниципальную должность, - </a:t>
            </a:r>
            <a:r>
              <a:rPr lang="ru-RU" sz="2000" dirty="0" smtClean="0">
                <a:solidFill>
                  <a:srgbClr val="FF0000"/>
                </a:solidFill>
                <a:latin typeface="Times New Roman" pitchFamily="18" charset="0"/>
                <a:cs typeface="Times New Roman" pitchFamily="18" charset="0"/>
              </a:rPr>
              <a:t>депутат,</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член выборного </a:t>
            </a:r>
            <a:r>
              <a:rPr lang="ru-RU" sz="2000" dirty="0" smtClean="0">
                <a:latin typeface="Times New Roman" pitchFamily="18" charset="0"/>
                <a:cs typeface="Times New Roman" pitchFamily="18" charset="0"/>
              </a:rPr>
              <a:t>органа местного самоуправления, выборное должностное лицо местного самоуправления, член избирательной комиссии муниципального образования, действующей на постоянной основе и являющейся юридическим лицом, с правом решающего голоса.</a:t>
            </a:r>
          </a:p>
          <a:p>
            <a:endParaRPr lang="ru-RU" sz="2000" dirty="0">
              <a:solidFill>
                <a:srgbClr val="002060"/>
              </a:solidFill>
            </a:endParaRPr>
          </a:p>
        </p:txBody>
      </p:sp>
      <p:pic>
        <p:nvPicPr>
          <p:cNvPr id="5" name="Picture 2"/>
          <p:cNvPicPr>
            <a:picLocks noChangeAspect="1" noChangeArrowheads="1"/>
          </p:cNvPicPr>
          <p:nvPr/>
        </p:nvPicPr>
        <p:blipFill>
          <a:blip r:embed="rId3" cstate="print"/>
          <a:srcRect/>
          <a:stretch>
            <a:fillRect/>
          </a:stretch>
        </p:blipFill>
        <p:spPr bwMode="auto">
          <a:xfrm>
            <a:off x="7500958" y="5500702"/>
            <a:ext cx="1143008" cy="92869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Просвещение\Karolar_Bordur_10x20_Ikili_Yol_05_tiled.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500034" y="571481"/>
            <a:ext cx="7929618" cy="5357850"/>
          </a:xfrm>
        </p:spPr>
        <p:txBody>
          <a:bodyPr/>
          <a:lstStyle/>
          <a:p>
            <a:pPr algn="ctr">
              <a:buNone/>
            </a:pPr>
            <a:endParaRPr lang="ru-RU" altLang="ru-RU" sz="2000" b="1" dirty="0" smtClean="0">
              <a:solidFill>
                <a:srgbClr val="C00000"/>
              </a:solidFill>
            </a:endParaRPr>
          </a:p>
          <a:p>
            <a:pPr algn="ctr">
              <a:buNone/>
            </a:pPr>
            <a:r>
              <a:rPr lang="ru-RU" altLang="ru-RU" sz="2000" b="1" dirty="0" smtClean="0">
                <a:solidFill>
                  <a:srgbClr val="C00000"/>
                </a:solidFill>
              </a:rPr>
              <a:t>ПРАВОВОЙ СТАТУС МУНИЦИПАЛЬНОГО СЛУЖАЩЕГО</a:t>
            </a:r>
          </a:p>
          <a:p>
            <a:endParaRPr lang="ru-RU" altLang="ru-RU" sz="2000" b="1" dirty="0" smtClean="0"/>
          </a:p>
          <a:p>
            <a:endParaRPr lang="ru-RU" altLang="ru-RU" sz="2000" b="1" dirty="0" smtClean="0"/>
          </a:p>
          <a:p>
            <a:r>
              <a:rPr lang="ru-RU" altLang="ru-RU" sz="2000" b="1" dirty="0" smtClean="0">
                <a:solidFill>
                  <a:srgbClr val="002060"/>
                </a:solidFill>
              </a:rPr>
              <a:t>Права</a:t>
            </a:r>
            <a:endParaRPr lang="ru-RU" altLang="ru-RU" sz="2000" b="1" dirty="0" smtClean="0">
              <a:solidFill>
                <a:srgbClr val="002060"/>
              </a:solidFill>
            </a:endParaRPr>
          </a:p>
          <a:p>
            <a:r>
              <a:rPr lang="ru-RU" altLang="ru-RU" sz="2000" b="1" dirty="0" smtClean="0">
                <a:solidFill>
                  <a:srgbClr val="002060"/>
                </a:solidFill>
              </a:rPr>
              <a:t>Обязанности</a:t>
            </a:r>
          </a:p>
          <a:p>
            <a:r>
              <a:rPr lang="ru-RU" altLang="ru-RU" sz="2000" b="1" dirty="0" smtClean="0">
                <a:solidFill>
                  <a:srgbClr val="002060"/>
                </a:solidFill>
              </a:rPr>
              <a:t>Ограничения</a:t>
            </a:r>
          </a:p>
          <a:p>
            <a:r>
              <a:rPr lang="ru-RU" altLang="ru-RU" sz="2000" b="1" dirty="0" smtClean="0">
                <a:solidFill>
                  <a:srgbClr val="002060"/>
                </a:solidFill>
              </a:rPr>
              <a:t>Запреты</a:t>
            </a:r>
          </a:p>
          <a:p>
            <a:r>
              <a:rPr lang="ru-RU" altLang="ru-RU" sz="2000" b="1" dirty="0" smtClean="0">
                <a:solidFill>
                  <a:srgbClr val="002060"/>
                </a:solidFill>
              </a:rPr>
              <a:t>Требования </a:t>
            </a:r>
            <a:r>
              <a:rPr lang="ru-RU" altLang="ru-RU" sz="2000" b="1" dirty="0" smtClean="0">
                <a:solidFill>
                  <a:srgbClr val="002060"/>
                </a:solidFill>
              </a:rPr>
              <a:t> к служебному</a:t>
            </a:r>
          </a:p>
          <a:p>
            <a:pPr>
              <a:buNone/>
            </a:pPr>
            <a:r>
              <a:rPr lang="ru-RU" altLang="ru-RU" sz="2000" b="1" dirty="0" smtClean="0">
                <a:solidFill>
                  <a:srgbClr val="002060"/>
                </a:solidFill>
              </a:rPr>
              <a:t>    </a:t>
            </a:r>
            <a:r>
              <a:rPr lang="ru-RU" altLang="ru-RU" sz="2000" b="1" dirty="0" smtClean="0">
                <a:solidFill>
                  <a:srgbClr val="002060"/>
                </a:solidFill>
              </a:rPr>
              <a:t>поведению</a:t>
            </a:r>
          </a:p>
          <a:p>
            <a:r>
              <a:rPr lang="ru-RU" altLang="ru-RU" sz="2000" b="1" dirty="0" smtClean="0">
                <a:solidFill>
                  <a:srgbClr val="002060"/>
                </a:solidFill>
              </a:rPr>
              <a:t>Гарантии</a:t>
            </a:r>
            <a:endParaRPr lang="ru-RU" altLang="ru-RU" sz="2000" dirty="0" smtClean="0">
              <a:solidFill>
                <a:srgbClr val="002060"/>
              </a:solidFill>
            </a:endParaRPr>
          </a:p>
          <a:p>
            <a:pPr algn="ctr">
              <a:buNone/>
            </a:pPr>
            <a:endParaRPr lang="ru-RU" sz="2000" dirty="0">
              <a:solidFill>
                <a:srgbClr val="002060"/>
              </a:solidFill>
            </a:endParaRPr>
          </a:p>
        </p:txBody>
      </p:sp>
      <p:pic>
        <p:nvPicPr>
          <p:cNvPr id="5" name="Picture 2"/>
          <p:cNvPicPr>
            <a:picLocks noChangeAspect="1" noChangeArrowheads="1"/>
          </p:cNvPicPr>
          <p:nvPr/>
        </p:nvPicPr>
        <p:blipFill>
          <a:blip r:embed="rId3" cstate="print"/>
          <a:srcRect/>
          <a:stretch>
            <a:fillRect/>
          </a:stretch>
        </p:blipFill>
        <p:spPr bwMode="auto">
          <a:xfrm>
            <a:off x="7500958" y="5500702"/>
            <a:ext cx="1143008" cy="928694"/>
          </a:xfrm>
          <a:prstGeom prst="rect">
            <a:avLst/>
          </a:prstGeom>
          <a:noFill/>
          <a:ln w="9525">
            <a:noFill/>
            <a:miter lim="800000"/>
            <a:headEnd/>
            <a:tailEnd/>
          </a:ln>
          <a:effec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00496" y="1785926"/>
            <a:ext cx="4333875"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Просвещение\Karolar_Bordur_10x20_Ikili_Yol_05_tiled.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85728"/>
            <a:ext cx="8229600" cy="5840435"/>
          </a:xfrm>
        </p:spPr>
        <p:txBody>
          <a:bodyPr>
            <a:normAutofit fontScale="77500" lnSpcReduction="20000"/>
          </a:bodyPr>
          <a:lstStyle/>
          <a:p>
            <a:pPr marL="0" indent="447675">
              <a:buNone/>
            </a:pPr>
            <a:endParaRPr lang="ru-RU" b="1" dirty="0" smtClean="0"/>
          </a:p>
          <a:p>
            <a:pPr marL="0" indent="447675">
              <a:buNone/>
            </a:pPr>
            <a:r>
              <a:rPr lang="ru-RU" b="1" dirty="0" smtClean="0">
                <a:solidFill>
                  <a:srgbClr val="FF0000"/>
                </a:solidFill>
              </a:rPr>
              <a:t>Коррупция</a:t>
            </a:r>
          </a:p>
          <a:p>
            <a:pPr marL="0" indent="447675">
              <a:buNone/>
            </a:pPr>
            <a:r>
              <a:rPr lang="ru-RU" altLang="ru-RU" b="1" dirty="0" smtClean="0">
                <a:solidFill>
                  <a:srgbClr val="002060"/>
                </a:solidFill>
              </a:rPr>
              <a:t> </a:t>
            </a:r>
            <a:r>
              <a:rPr lang="ru-RU" altLang="ru-RU" b="1" dirty="0" smtClean="0">
                <a:solidFill>
                  <a:srgbClr val="002060"/>
                </a:solidFill>
              </a:rPr>
              <a:t>ст. </a:t>
            </a:r>
            <a:r>
              <a:rPr lang="ru-RU" altLang="ru-RU" b="1" dirty="0" smtClean="0">
                <a:solidFill>
                  <a:srgbClr val="002060"/>
                </a:solidFill>
              </a:rPr>
              <a:t>1 ФЗ-273 «О</a:t>
            </a:r>
            <a:r>
              <a:rPr lang="ru-RU" b="1" dirty="0" smtClean="0">
                <a:solidFill>
                  <a:srgbClr val="002060"/>
                </a:solidFill>
              </a:rPr>
              <a:t> противодействии коррупции</a:t>
            </a:r>
            <a:r>
              <a:rPr lang="ru-RU" altLang="ru-RU" b="1" dirty="0" smtClean="0">
                <a:solidFill>
                  <a:srgbClr val="002060"/>
                </a:solidFill>
              </a:rPr>
              <a:t>»</a:t>
            </a:r>
            <a:endParaRPr lang="ru-RU" b="1" dirty="0" smtClean="0">
              <a:solidFill>
                <a:srgbClr val="002060"/>
              </a:solidFill>
            </a:endParaRPr>
          </a:p>
          <a:p>
            <a:r>
              <a:rPr lang="ru-RU" dirty="0" smtClean="0"/>
              <a:t>а) злоупотребление служебным положением, дача взятки, получение взятки, злоупотребление полномочиями,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a:t>
            </a:r>
          </a:p>
          <a:p>
            <a:r>
              <a:rPr lang="ru-RU" dirty="0" smtClean="0"/>
              <a:t>б) совершение деяний, указанных в подпункте "а" настоящего пункта, от имени или в интересах юридического лица;</a:t>
            </a:r>
          </a:p>
          <a:p>
            <a:endParaRPr lang="ru-RU" dirty="0"/>
          </a:p>
        </p:txBody>
      </p:sp>
      <p:pic>
        <p:nvPicPr>
          <p:cNvPr id="5" name="Picture 2"/>
          <p:cNvPicPr>
            <a:picLocks noChangeAspect="1" noChangeArrowheads="1"/>
          </p:cNvPicPr>
          <p:nvPr/>
        </p:nvPicPr>
        <p:blipFill>
          <a:blip r:embed="rId3" cstate="print"/>
          <a:srcRect/>
          <a:stretch>
            <a:fillRect/>
          </a:stretch>
        </p:blipFill>
        <p:spPr bwMode="auto">
          <a:xfrm>
            <a:off x="7358082" y="5214950"/>
            <a:ext cx="1357322" cy="107156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Просвещение\Karolar_Bordur_10x20_Ikili_Yol_05_tiled.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85728"/>
            <a:ext cx="8229600" cy="5840435"/>
          </a:xfrm>
        </p:spPr>
        <p:txBody>
          <a:bodyPr>
            <a:normAutofit/>
          </a:bodyPr>
          <a:lstStyle/>
          <a:p>
            <a:pPr marL="0" indent="447675">
              <a:buNone/>
            </a:pPr>
            <a:endParaRPr lang="ru-RU" b="1" dirty="0" smtClean="0"/>
          </a:p>
          <a:p>
            <a:endParaRPr lang="ru-RU" dirty="0"/>
          </a:p>
        </p:txBody>
      </p:sp>
      <p:sp>
        <p:nvSpPr>
          <p:cNvPr id="5" name="Прямоугольник 4"/>
          <p:cNvSpPr/>
          <p:nvPr/>
        </p:nvSpPr>
        <p:spPr>
          <a:xfrm>
            <a:off x="2643174" y="785794"/>
            <a:ext cx="4572000" cy="646331"/>
          </a:xfrm>
          <a:prstGeom prst="rect">
            <a:avLst/>
          </a:prstGeom>
        </p:spPr>
        <p:txBody>
          <a:bodyPr wrap="square">
            <a:spAutoFit/>
          </a:bodyPr>
          <a:lstStyle/>
          <a:p>
            <a:r>
              <a:rPr lang="ru-RU" spc="10" dirty="0" smtClean="0">
                <a:solidFill>
                  <a:srgbClr val="002060"/>
                </a:solidFill>
                <a:ea typeface="Times New Roman"/>
              </a:rPr>
              <a:t>    Национальный </a:t>
            </a:r>
            <a:r>
              <a:rPr lang="ru-RU" spc="10" dirty="0" smtClean="0">
                <a:solidFill>
                  <a:srgbClr val="002060"/>
                </a:solidFill>
                <a:ea typeface="Times New Roman"/>
              </a:rPr>
              <a:t>план противодействия </a:t>
            </a:r>
            <a:r>
              <a:rPr lang="ru-RU" spc="10" dirty="0" smtClean="0">
                <a:solidFill>
                  <a:srgbClr val="002060"/>
                </a:solidFill>
                <a:ea typeface="Times New Roman"/>
              </a:rPr>
              <a:t>           </a:t>
            </a:r>
          </a:p>
          <a:p>
            <a:r>
              <a:rPr lang="ru-RU" spc="10" dirty="0" smtClean="0">
                <a:solidFill>
                  <a:srgbClr val="002060"/>
                </a:solidFill>
                <a:ea typeface="Times New Roman"/>
              </a:rPr>
              <a:t> </a:t>
            </a:r>
            <a:r>
              <a:rPr lang="ru-RU" spc="10" dirty="0" smtClean="0">
                <a:solidFill>
                  <a:srgbClr val="002060"/>
                </a:solidFill>
                <a:ea typeface="Times New Roman"/>
              </a:rPr>
              <a:t>             коррупции </a:t>
            </a:r>
            <a:r>
              <a:rPr lang="ru-RU" spc="10" dirty="0" smtClean="0">
                <a:solidFill>
                  <a:srgbClr val="002060"/>
                </a:solidFill>
                <a:ea typeface="Times New Roman"/>
              </a:rPr>
              <a:t>на 2018-2020 годы</a:t>
            </a:r>
            <a:endParaRPr lang="ru-RU" dirty="0">
              <a:solidFill>
                <a:srgbClr val="002060"/>
              </a:solidFill>
            </a:endParaRPr>
          </a:p>
        </p:txBody>
      </p:sp>
      <p:sp>
        <p:nvSpPr>
          <p:cNvPr id="6" name="Прямоугольник 5"/>
          <p:cNvSpPr/>
          <p:nvPr/>
        </p:nvSpPr>
        <p:spPr>
          <a:xfrm>
            <a:off x="571472" y="1428736"/>
            <a:ext cx="8072494" cy="4247317"/>
          </a:xfrm>
          <a:prstGeom prst="rect">
            <a:avLst/>
          </a:prstGeom>
        </p:spPr>
        <p:txBody>
          <a:bodyPr wrap="square">
            <a:spAutoFit/>
          </a:bodyPr>
          <a:lstStyle/>
          <a:p>
            <a:pPr indent="447675"/>
            <a:r>
              <a:rPr lang="ru-RU" dirty="0" smtClean="0"/>
              <a:t>                                                      Рекомендовать </a:t>
            </a:r>
          </a:p>
          <a:p>
            <a:pPr indent="447675" algn="ctr"/>
            <a:r>
              <a:rPr lang="ru-RU" dirty="0" smtClean="0"/>
              <a:t> </a:t>
            </a:r>
            <a:r>
              <a:rPr lang="ru-RU" dirty="0" smtClean="0"/>
              <a:t>    руководителю </a:t>
            </a:r>
            <a:r>
              <a:rPr lang="ru-RU" dirty="0" smtClean="0"/>
              <a:t>органа местного самоуправления обеспечить</a:t>
            </a:r>
            <a:r>
              <a:rPr lang="ru-RU" dirty="0" smtClean="0"/>
              <a:t>:</a:t>
            </a:r>
          </a:p>
          <a:p>
            <a:pPr indent="447675" algn="ctr"/>
            <a:endParaRPr lang="ru-RU" dirty="0" smtClean="0"/>
          </a:p>
          <a:p>
            <a:pPr algn="just">
              <a:lnSpc>
                <a:spcPct val="150000"/>
              </a:lnSpc>
            </a:pPr>
            <a:r>
              <a:rPr lang="ru-RU" dirty="0" smtClean="0"/>
              <a:t>а) ежегодное повышение квалификации муниципальных служащих, в должностные обязанности которых входит участие в противодействии коррупции. Доклад о результатах исполнения настоящего подпункта представлять ежегодно, до 1 апреля. </a:t>
            </a:r>
          </a:p>
          <a:p>
            <a:pPr algn="just">
              <a:lnSpc>
                <a:spcPct val="150000"/>
              </a:lnSpc>
            </a:pPr>
            <a:r>
              <a:rPr lang="ru-RU" dirty="0" smtClean="0"/>
              <a:t>б) обучение муниципальных служащих, впервые поступивших на муниципальную службу для замещения должностей, включенных в перечни, установленные нормативными правовыми актами Российской Федерации, по образовательным программам в области противодействия коррупции.</a:t>
            </a:r>
            <a:endParaRPr lang="ru-RU" dirty="0"/>
          </a:p>
        </p:txBody>
      </p:sp>
      <p:pic>
        <p:nvPicPr>
          <p:cNvPr id="7" name="Picture 2"/>
          <p:cNvPicPr>
            <a:picLocks noChangeAspect="1" noChangeArrowheads="1"/>
          </p:cNvPicPr>
          <p:nvPr/>
        </p:nvPicPr>
        <p:blipFill>
          <a:blip r:embed="rId3" cstate="print"/>
          <a:srcRect/>
          <a:stretch>
            <a:fillRect/>
          </a:stretch>
        </p:blipFill>
        <p:spPr bwMode="auto">
          <a:xfrm>
            <a:off x="642910" y="642918"/>
            <a:ext cx="1357322" cy="117951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Просвещение\Karolar_Bordur_10x20_Ikili_Yol_05_tiled.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500034" y="751344"/>
            <a:ext cx="8143932" cy="4216539"/>
          </a:xfrm>
          <a:prstGeom prst="rect">
            <a:avLst/>
          </a:prstGeom>
        </p:spPr>
        <p:txBody>
          <a:bodyPr wrap="square">
            <a:spAutoFit/>
          </a:bodyPr>
          <a:lstStyle/>
          <a:p>
            <a:pPr indent="447675" algn="just"/>
            <a:r>
              <a:rPr lang="ru-RU" sz="2400" b="1" dirty="0" smtClean="0">
                <a:solidFill>
                  <a:srgbClr val="FF0000"/>
                </a:solidFill>
              </a:rPr>
              <a:t>                     Противодействие </a:t>
            </a:r>
            <a:r>
              <a:rPr lang="ru-RU" sz="2400" b="1" dirty="0" smtClean="0">
                <a:solidFill>
                  <a:srgbClr val="FF0000"/>
                </a:solidFill>
              </a:rPr>
              <a:t>коррупции </a:t>
            </a:r>
            <a:r>
              <a:rPr lang="ru-RU" sz="2400" dirty="0" smtClean="0"/>
              <a:t>–  </a:t>
            </a:r>
          </a:p>
          <a:p>
            <a:pPr indent="447675" algn="just"/>
            <a:endParaRPr lang="ru-RU" sz="2400" dirty="0" smtClean="0"/>
          </a:p>
          <a:p>
            <a:pPr indent="447675" algn="just"/>
            <a:r>
              <a:rPr lang="ru-RU" sz="2000" dirty="0" smtClean="0"/>
              <a:t>деятельность </a:t>
            </a:r>
            <a:r>
              <a:rPr lang="ru-RU" sz="2000" dirty="0" smtClean="0"/>
              <a:t>федеральных органов государственной власти, органов государственной власти субъектов Российской Федерации, органов местного самоуправления, институтов гражданского общества, организаций и физических лиц в пределах их полномочий:</a:t>
            </a:r>
          </a:p>
          <a:p>
            <a:pPr algn="just"/>
            <a:r>
              <a:rPr lang="ru-RU" sz="2000" dirty="0" smtClean="0"/>
              <a:t>а) по предупреждению коррупции, в том числе по выявлению и последующему устранению причин коррупции (</a:t>
            </a:r>
            <a:r>
              <a:rPr lang="ru-RU" sz="2000" i="1" dirty="0" smtClean="0"/>
              <a:t>профилактика коррупции</a:t>
            </a:r>
            <a:r>
              <a:rPr lang="ru-RU" sz="2000" dirty="0" smtClean="0"/>
              <a:t>);</a:t>
            </a:r>
          </a:p>
          <a:p>
            <a:pPr algn="just"/>
            <a:r>
              <a:rPr lang="ru-RU" sz="2000" dirty="0" smtClean="0"/>
              <a:t>б) по выявлению, предупреждению, пресечению, раскрытию и расследованию коррупционных правонарушений (</a:t>
            </a:r>
            <a:r>
              <a:rPr lang="ru-RU" sz="2000" i="1" dirty="0" smtClean="0"/>
              <a:t>борьба с коррупцией</a:t>
            </a:r>
            <a:r>
              <a:rPr lang="ru-RU" sz="2000" dirty="0" smtClean="0"/>
              <a:t>);</a:t>
            </a:r>
          </a:p>
          <a:p>
            <a:pPr algn="just"/>
            <a:r>
              <a:rPr lang="ru-RU" sz="2000" dirty="0" smtClean="0"/>
              <a:t>в) по минимизации и (или) ликвидации последствий коррупционных правонарушений.</a:t>
            </a:r>
            <a:endParaRPr lang="ru-RU" sz="2000" dirty="0"/>
          </a:p>
        </p:txBody>
      </p:sp>
      <p:pic>
        <p:nvPicPr>
          <p:cNvPr id="6146" name="Picture 2"/>
          <p:cNvPicPr>
            <a:picLocks noChangeAspect="1" noChangeArrowheads="1"/>
          </p:cNvPicPr>
          <p:nvPr/>
        </p:nvPicPr>
        <p:blipFill>
          <a:blip r:embed="rId3" cstate="print"/>
          <a:srcRect/>
          <a:stretch>
            <a:fillRect/>
          </a:stretch>
        </p:blipFill>
        <p:spPr bwMode="auto">
          <a:xfrm>
            <a:off x="7215206" y="5072074"/>
            <a:ext cx="1357322" cy="117951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Просвещение\Karolar_Bordur_10x20_Ikili_Yol_05_tiled.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500034" y="751344"/>
            <a:ext cx="8143932" cy="461665"/>
          </a:xfrm>
          <a:prstGeom prst="rect">
            <a:avLst/>
          </a:prstGeom>
        </p:spPr>
        <p:txBody>
          <a:bodyPr wrap="square">
            <a:spAutoFit/>
          </a:bodyPr>
          <a:lstStyle/>
          <a:p>
            <a:pPr indent="447675" algn="just"/>
            <a:r>
              <a:rPr lang="ru-RU" sz="2400" b="1" dirty="0" smtClean="0">
                <a:solidFill>
                  <a:srgbClr val="FF0000"/>
                </a:solidFill>
              </a:rPr>
              <a:t>                     </a:t>
            </a:r>
            <a:endParaRPr lang="ru-RU" sz="2000" dirty="0"/>
          </a:p>
        </p:txBody>
      </p:sp>
      <p:pic>
        <p:nvPicPr>
          <p:cNvPr id="6146" name="Picture 2"/>
          <p:cNvPicPr>
            <a:picLocks noChangeAspect="1" noChangeArrowheads="1"/>
          </p:cNvPicPr>
          <p:nvPr/>
        </p:nvPicPr>
        <p:blipFill>
          <a:blip r:embed="rId3" cstate="print"/>
          <a:srcRect/>
          <a:stretch>
            <a:fillRect/>
          </a:stretch>
        </p:blipFill>
        <p:spPr bwMode="auto">
          <a:xfrm>
            <a:off x="7215206" y="5072074"/>
            <a:ext cx="1357322" cy="1179515"/>
          </a:xfrm>
          <a:prstGeom prst="rect">
            <a:avLst/>
          </a:prstGeom>
          <a:noFill/>
          <a:ln w="9525">
            <a:noFill/>
            <a:miter lim="800000"/>
            <a:headEnd/>
            <a:tailEnd/>
          </a:ln>
          <a:effectLst/>
        </p:spPr>
      </p:pic>
      <p:sp>
        <p:nvSpPr>
          <p:cNvPr id="11265" name="Rectangle 1"/>
          <p:cNvSpPr>
            <a:spLocks noChangeArrowheads="1"/>
          </p:cNvSpPr>
          <p:nvPr/>
        </p:nvSpPr>
        <p:spPr bwMode="auto">
          <a:xfrm>
            <a:off x="500034" y="714356"/>
            <a:ext cx="8072494" cy="73250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ea typeface="Times New Roman" pitchFamily="18" charset="0"/>
                <a:cs typeface="Arial" pitchFamily="34" charset="0"/>
              </a:rPr>
              <a:t>                                                 </a:t>
            </a:r>
            <a:r>
              <a:rPr kumimoji="0" lang="ru-RU" sz="2000" b="1" i="0" u="none" strike="noStrike" cap="none" normalizeH="0" baseline="0" dirty="0" smtClean="0">
                <a:ln>
                  <a:noFill/>
                </a:ln>
                <a:solidFill>
                  <a:srgbClr val="FF0000"/>
                </a:solidFill>
                <a:effectLst/>
                <a:ea typeface="Times New Roman" pitchFamily="18" charset="0"/>
                <a:cs typeface="Arial" pitchFamily="34" charset="0"/>
              </a:rPr>
              <a:t>Конфликт интересов</a:t>
            </a:r>
          </a:p>
          <a:p>
            <a:pPr lvl="0" indent="342900" algn="just" fontAlgn="base">
              <a:spcBef>
                <a:spcPct val="0"/>
              </a:spcBef>
              <a:spcAft>
                <a:spcPct val="0"/>
              </a:spcAft>
            </a:pPr>
            <a:r>
              <a:rPr lang="ru-RU" altLang="ru-RU" b="1" dirty="0" smtClean="0">
                <a:solidFill>
                  <a:srgbClr val="002060"/>
                </a:solidFill>
              </a:rPr>
              <a:t>                         ст</a:t>
            </a:r>
            <a:r>
              <a:rPr lang="ru-RU" altLang="ru-RU" b="1" dirty="0" smtClean="0">
                <a:solidFill>
                  <a:srgbClr val="002060"/>
                </a:solidFill>
              </a:rPr>
              <a:t>. </a:t>
            </a:r>
            <a:r>
              <a:rPr lang="ru-RU" altLang="ru-RU" b="1" dirty="0" smtClean="0">
                <a:solidFill>
                  <a:srgbClr val="002060"/>
                </a:solidFill>
              </a:rPr>
              <a:t>10 </a:t>
            </a:r>
            <a:r>
              <a:rPr lang="ru-RU" altLang="ru-RU" b="1" dirty="0" smtClean="0">
                <a:solidFill>
                  <a:srgbClr val="002060"/>
                </a:solidFill>
              </a:rPr>
              <a:t>ФЗ-273 «О</a:t>
            </a:r>
            <a:r>
              <a:rPr lang="ru-RU" b="1" dirty="0" smtClean="0">
                <a:solidFill>
                  <a:srgbClr val="002060"/>
                </a:solidFill>
              </a:rPr>
              <a:t> противодействии коррупции</a:t>
            </a:r>
            <a:r>
              <a:rPr lang="ru-RU" altLang="ru-RU" b="1" dirty="0" smtClean="0">
                <a:solidFill>
                  <a:srgbClr val="002060"/>
                </a:solidFill>
              </a:rPr>
              <a:t>»</a:t>
            </a:r>
          </a:p>
          <a:p>
            <a:pPr lvl="0" indent="342900" algn="just" fontAlgn="base">
              <a:spcBef>
                <a:spcPct val="0"/>
              </a:spcBef>
              <a:spcAft>
                <a:spcPct val="0"/>
              </a:spcAft>
            </a:pPr>
            <a:endParaRPr lang="ru-RU" b="1" dirty="0" smtClean="0">
              <a:solidFill>
                <a:srgbClr val="FF0000"/>
              </a:solidFill>
              <a:cs typeface="Arial" pitchFamily="34" charset="0"/>
            </a:endParaRPr>
          </a:p>
          <a:p>
            <a:pPr marL="0" marR="0" lvl="0" indent="342900" algn="just"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smtClean="0">
              <a:ln>
                <a:noFill/>
              </a:ln>
              <a:solidFill>
                <a:srgbClr val="FF0000"/>
              </a:solidFill>
              <a:effectLst/>
              <a:latin typeface="Arial" pitchFamily="34" charset="0"/>
              <a:cs typeface="Arial" pitchFamily="34" charset="0"/>
            </a:endParaRPr>
          </a:p>
          <a:p>
            <a:pPr marL="0" marR="0" lvl="0" indent="342900" algn="just" defTabSz="914400" rtl="0" eaLnBrk="0" fontAlgn="base" latinLnBrk="0" hangingPunct="0">
              <a:lnSpc>
                <a:spcPct val="15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Под конфликтом интересов в настоящем Федеральном законе понимается ситуация, при которой личная заинтересованность (прямая или косвенная) лица, замещающего должность, замещение которой предусматривает обязанность принимать меры по предотвращению и урегулированию конфликта интересов, влияет или может повлиять на надлежащее, объективное и беспристрастное исполнение им должностных (служебных) обязанностей (осуществление полномочий).</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5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В </a:t>
            </a:r>
            <a:r>
              <a:rPr kumimoji="0" lang="ru-RU"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
              </a:rPr>
              <a:t>части 1</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настоящей статьи под личной заинтересованностью понимается возможность получения доходов в виде денег, иного имущества, в том числе имущественных прав, услуг имущественного характера, результатов выполненных работ или каких-либо выгод (преимуществ) лицом, указанным в </a:t>
            </a:r>
            <a:r>
              <a:rPr kumimoji="0" lang="ru-RU"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
              </a:rPr>
              <a:t>части 1</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настоящей статьи, и (или) состоящими с ним в близком родстве или свойстве лицами (родителями, супругами, детьми, братьями, сестрами, а также братьями, сестрами, родителями, детьми супругов и супругами детей), гражданами или организациями, с которыми лицо, указанное в </a:t>
            </a:r>
            <a:r>
              <a:rPr kumimoji="0" lang="ru-RU"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
              </a:rPr>
              <a:t>части 1</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настоящей статьи, и (или) лица, состоящие с ним в близком родстве или свойстве, связаны имущественными, корпоративными или иными близкими отношениями.</a:t>
            </a:r>
          </a:p>
          <a:p>
            <a:pPr marL="0" marR="0" lvl="0" indent="342900" algn="just" defTabSz="914400" rtl="0" eaLnBrk="0" fontAlgn="base" latinLnBrk="0" hangingPunct="0">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lang="ru-RU" sz="1200" dirty="0" smtClean="0">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Просвещение\Karolar_Bordur_10x20_Ikili_Yol_05_tiled.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500034" y="751344"/>
            <a:ext cx="8143932" cy="461665"/>
          </a:xfrm>
          <a:prstGeom prst="rect">
            <a:avLst/>
          </a:prstGeom>
        </p:spPr>
        <p:txBody>
          <a:bodyPr wrap="square">
            <a:spAutoFit/>
          </a:bodyPr>
          <a:lstStyle/>
          <a:p>
            <a:pPr indent="447675" algn="just"/>
            <a:r>
              <a:rPr lang="ru-RU" sz="2400" b="1" dirty="0" smtClean="0">
                <a:solidFill>
                  <a:srgbClr val="FF0000"/>
                </a:solidFill>
              </a:rPr>
              <a:t>                     </a:t>
            </a:r>
            <a:endParaRPr lang="ru-RU" sz="2000" dirty="0"/>
          </a:p>
        </p:txBody>
      </p:sp>
      <p:pic>
        <p:nvPicPr>
          <p:cNvPr id="12290" name="Picture 2"/>
          <p:cNvPicPr>
            <a:picLocks noChangeAspect="1" noChangeArrowheads="1"/>
          </p:cNvPicPr>
          <p:nvPr/>
        </p:nvPicPr>
        <p:blipFill>
          <a:blip r:embed="rId3"/>
          <a:srcRect/>
          <a:stretch>
            <a:fillRect/>
          </a:stretch>
        </p:blipFill>
        <p:spPr bwMode="auto">
          <a:xfrm>
            <a:off x="428596" y="571480"/>
            <a:ext cx="8143932" cy="5786478"/>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4429124" y="4500570"/>
            <a:ext cx="1357322" cy="117951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619</Words>
  <PresentationFormat>Экран (4:3)</PresentationFormat>
  <Paragraphs>100</Paragraphs>
  <Slides>17</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Памятка   по противодействию коррупции  для лиц, замещающих муниципальные должности   и  муниципальных  служащих Собрания депутатов УКГО</vt:lpstr>
      <vt:lpstr> </vt:lpstr>
      <vt:lpstr>Слайд 3</vt:lpstr>
      <vt:lpstr>Слайд 4</vt:lpstr>
      <vt:lpstr>Слайд 5</vt:lpstr>
      <vt:lpstr>Слайд 6</vt:lpstr>
      <vt:lpstr>Слайд 7</vt:lpstr>
      <vt:lpstr>Слайд 8</vt:lpstr>
      <vt:lpstr>Слайд 9</vt:lpstr>
      <vt:lpstr>Слайд 10</vt:lpstr>
      <vt:lpstr>Взятка  По нормам Уголовного кодекса, под взяткой понимается получение должностным лицом любых государственных или муниципальных органов (взяткополучатель) вознаграждения в виде денежных средств, ценностей, материальных благ или же оказания услуг, за совершение оговорённых действий или же отказ от их совершения (бездействие) в пользу лица, предоставляющего это вознаграждение (взяткодатель). Совершаемое  за это вознаграждение действие или бездействие обязательно должно входить в служебную компетенцию должностного лица, а также может заключаться в покровительства или попустительства по службе, а также в оказании помощи при решении иных вопросов, не входящих в компетенцию взяткополучателя, но на принятие решений по которым он может повлиять.  Уголовная ответственность  предусматривается как за дачу взятки, так и за её получение (ст. 290, 291 УК РФ)  </vt:lpstr>
      <vt:lpstr>Слайд 12</vt:lpstr>
      <vt:lpstr>        </vt:lpstr>
      <vt:lpstr>        </vt:lpstr>
      <vt:lpstr>            Обязанность принимать меры по предотвращению и урегулированию конфликта                                                                интересов возлагается:     1) на государственных и муниципальных служащих;     2) на служащих Центрального банка Российской Федерации, работников, замещающих должности в государственных корпорациях, публично-правовых компаниях, Пенсионном фонде Российской Федерации, Фонде социального страхования Российской Федерации, Федеральном фонде обязательного медицинского страхования, иных организациях, создаваемых Российской Федерацией на основании федеральных законов, на лиц, замещающих должности финансового уполномоченного, руководителя службы обеспечения деятельности финансового уполномоченного;      3) на работников, замещающих отдельные должности, включенные в перечни, установленные федеральными государственными органами, на основании трудового договора в организациях, создаваемых для выполнения задач, поставленных перед федеральными государственными органами;       4) на иные категории лиц в случаях, предусмотренных федеральными законами.    (ч.3 ст. 10  273-ФЗ)      </vt:lpstr>
      <vt:lpstr>        О порядке информирования бывшим муниципальным служащим  и его новым работодателем о заключении трудового договора после прекращения муниципальной службы    п. 4 ст. 12 273-ФЗ  «О противодействии коррупции»    Работодатель при заключении трудового или гражданско-правового договора на выполнение работ (оказание услуг), указанного в части 1 настоящей статьи, с гражданином, замещавшим должности государственной или муниципальной службы, перечень которых устанавливается нормативными правовыми актами Российской Федерации, в течение двух лет после его увольнения с государственной или муниципальной службы обязан в десятидневный срок сообщать о заключении такого договора представителю нанимателя (работодателю) государственного или муниципального служащего по последнему месту его службы в порядке, устанавливаемом нормативными правовыми актами Российской Федерации. </vt:lpstr>
      <vt:lpstr>    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Памятка   по противодействию коррупции  для лиц, замещающих муниципальные должности   и  муниципальных  служащих Собрания депутатов УКГО</dc:title>
  <dc:creator>Nikolay</dc:creator>
  <cp:lastModifiedBy>Nikolay</cp:lastModifiedBy>
  <cp:revision>25</cp:revision>
  <dcterms:created xsi:type="dcterms:W3CDTF">2018-10-31T15:37:49Z</dcterms:created>
  <dcterms:modified xsi:type="dcterms:W3CDTF">2018-10-31T19:43:16Z</dcterms:modified>
</cp:coreProperties>
</file>