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9" r:id="rId2"/>
    <p:sldId id="256" r:id="rId3"/>
    <p:sldId id="272" r:id="rId4"/>
    <p:sldId id="257" r:id="rId5"/>
    <p:sldId id="258" r:id="rId6"/>
    <p:sldId id="273" r:id="rId7"/>
    <p:sldId id="261" r:id="rId8"/>
    <p:sldId id="265" r:id="rId9"/>
    <p:sldId id="277" r:id="rId10"/>
    <p:sldId id="271" r:id="rId11"/>
    <p:sldId id="275" r:id="rId12"/>
    <p:sldId id="276" r:id="rId13"/>
    <p:sldId id="274" r:id="rId14"/>
    <p:sldId id="266" r:id="rId15"/>
    <p:sldId id="278" r:id="rId16"/>
    <p:sldId id="279" r:id="rId17"/>
    <p:sldId id="280" r:id="rId18"/>
    <p:sldId id="281" r:id="rId19"/>
    <p:sldId id="282" r:id="rId20"/>
    <p:sldId id="284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0" autoAdjust="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c:spPr>
    </c:sideWall>
    <c:backWall>
      <c:sp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8.3117968350771964E-3"/>
                  <c:y val="-3.1844455554321124E-2"/>
                </c:manualLayout>
              </c:layout>
              <c:showVal val="1"/>
            </c:dLbl>
            <c:dLbl>
              <c:idx val="1"/>
              <c:layout>
                <c:manualLayout>
                  <c:x val="-9.9741562020926357E-3"/>
                  <c:y val="-1.959658803342838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856.6</c:v>
                </c:pt>
                <c:pt idx="1">
                  <c:v>1013.1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2.6115403866935887E-2"/>
                  <c:y val="-3.5469631460701923E-2"/>
                </c:manualLayout>
              </c:layout>
              <c:showVal val="1"/>
            </c:dLbl>
            <c:dLbl>
              <c:idx val="1"/>
              <c:layout>
                <c:manualLayout>
                  <c:x val="4.1666710298146115E-2"/>
                  <c:y val="-2.812091094816625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874.7</c:v>
                </c:pt>
                <c:pt idx="1">
                  <c:v>1021.9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dLbls>
            <c:dLbl>
              <c:idx val="0"/>
              <c:layout>
                <c:manualLayout>
                  <c:x val="8.5648148148148265E-2"/>
                  <c:y val="2.3809836270466216E-2"/>
                </c:manualLayout>
              </c:layout>
              <c:showVal val="1"/>
            </c:dLbl>
            <c:dLbl>
              <c:idx val="1"/>
              <c:layout>
                <c:manualLayout>
                  <c:x val="8.3333333333333523E-2"/>
                  <c:y val="3.968285214348207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-18.100000000000001</c:v>
                </c:pt>
                <c:pt idx="1">
                  <c:v>-8.2000000000000011</c:v>
                </c:pt>
              </c:numCache>
            </c:numRef>
          </c:val>
        </c:ser>
        <c:shape val="box"/>
        <c:axId val="57386880"/>
        <c:axId val="58136064"/>
        <c:axId val="0"/>
      </c:bar3DChart>
      <c:catAx>
        <c:axId val="57386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58136064"/>
        <c:crosses val="autoZero"/>
        <c:auto val="1"/>
        <c:lblAlgn val="ctr"/>
        <c:lblOffset val="100"/>
      </c:catAx>
      <c:valAx>
        <c:axId val="58136064"/>
        <c:scaling>
          <c:orientation val="minMax"/>
        </c:scaling>
        <c:axPos val="l"/>
        <c:majorGridlines/>
        <c:numFmt formatCode="General" sourceLinked="1"/>
        <c:tickLblPos val="nextTo"/>
        <c:crossAx val="573868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hPercent val="40"/>
      <c:rotY val="2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3623693379791031E-2"/>
          <c:y val="4.7445255474452497E-2"/>
          <c:w val="0.89895470383275256"/>
          <c:h val="0.6824817518248175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всего млн. руб.</c:v>
                </c:pt>
              </c:strCache>
            </c:strRef>
          </c:tx>
          <c:spPr>
            <a:solidFill>
              <a:srgbClr val="9999FF"/>
            </a:solidFill>
            <a:ln w="18781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6054365206423501E-2"/>
                  <c:y val="-2.3312672727200012E-2"/>
                </c:manualLayout>
              </c:layout>
              <c:showVal val="1"/>
            </c:dLbl>
            <c:dLbl>
              <c:idx val="1"/>
              <c:layout>
                <c:manualLayout>
                  <c:x val="3.2231690070477659E-2"/>
                  <c:y val="-3.0993658837033509E-2"/>
                </c:manualLayout>
              </c:layout>
              <c:showVal val="1"/>
            </c:dLbl>
            <c:spPr>
              <a:noFill/>
              <a:ln w="37563">
                <a:noFill/>
              </a:ln>
            </c:spPr>
            <c:txPr>
              <a:bodyPr/>
              <a:lstStyle/>
              <a:p>
                <a:pPr>
                  <a:defRPr sz="177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856.6</c:v>
                </c:pt>
                <c:pt idx="1">
                  <c:v>1013.1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Собственные доходы млн. руб.</c:v>
                </c:pt>
              </c:strCache>
            </c:strRef>
          </c:tx>
          <c:spPr>
            <a:solidFill>
              <a:srgbClr val="FF00FF"/>
            </a:solidFill>
            <a:ln w="18781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1150055467506113E-2"/>
                  <c:y val="-2.9567347110181455E-2"/>
                </c:manualLayout>
              </c:layout>
              <c:showVal val="1"/>
            </c:dLbl>
            <c:dLbl>
              <c:idx val="1"/>
              <c:layout>
                <c:manualLayout>
                  <c:x val="3.3148995990579154E-2"/>
                  <c:y val="-1.9900823821182644E-2"/>
                </c:manualLayout>
              </c:layout>
              <c:showVal val="1"/>
            </c:dLbl>
            <c:spPr>
              <a:noFill/>
              <a:ln w="37563">
                <a:noFill/>
              </a:ln>
            </c:spPr>
            <c:txPr>
              <a:bodyPr/>
              <a:lstStyle/>
              <a:p>
                <a:pPr>
                  <a:defRPr sz="177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197.9</c:v>
                </c:pt>
                <c:pt idx="1">
                  <c:v>234.9</c:v>
                </c:pt>
              </c:numCache>
            </c:numRef>
          </c:val>
        </c:ser>
        <c:dLbls>
          <c:showVal val="1"/>
        </c:dLbls>
        <c:gapDepth val="0"/>
        <c:shape val="cylinder"/>
        <c:axId val="62606720"/>
        <c:axId val="62612608"/>
        <c:axId val="0"/>
      </c:bar3DChart>
      <c:catAx>
        <c:axId val="62606720"/>
        <c:scaling>
          <c:orientation val="minMax"/>
        </c:scaling>
        <c:axPos val="b"/>
        <c:numFmt formatCode="General" sourceLinked="1"/>
        <c:tickLblPos val="low"/>
        <c:spPr>
          <a:ln w="46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2612608"/>
        <c:crosses val="autoZero"/>
        <c:auto val="1"/>
        <c:lblAlgn val="ctr"/>
        <c:lblOffset val="100"/>
        <c:tickLblSkip val="1"/>
        <c:tickMarkSkip val="1"/>
      </c:catAx>
      <c:valAx>
        <c:axId val="62612608"/>
        <c:scaling>
          <c:orientation val="minMax"/>
        </c:scaling>
        <c:axPos val="l"/>
        <c:majorGridlines>
          <c:spPr>
            <a:ln w="469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46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2606720"/>
        <c:crosses val="autoZero"/>
        <c:crossBetween val="between"/>
      </c:valAx>
      <c:spPr>
        <a:noFill/>
        <a:ln w="37563">
          <a:noFill/>
        </a:ln>
      </c:spPr>
    </c:plotArea>
    <c:legend>
      <c:legendPos val="r"/>
      <c:layout>
        <c:manualLayout>
          <c:xMode val="edge"/>
          <c:yMode val="edge"/>
          <c:x val="0.27700348432055766"/>
          <c:y val="0.82846715328467169"/>
          <c:w val="0.47909407665505238"/>
          <c:h val="0.16423357664233576"/>
        </c:manualLayout>
      </c:layout>
      <c:spPr>
        <a:noFill/>
        <a:ln w="4695">
          <a:solidFill>
            <a:srgbClr val="000000"/>
          </a:solidFill>
          <a:prstDash val="solid"/>
        </a:ln>
      </c:spPr>
      <c:txPr>
        <a:bodyPr/>
        <a:lstStyle/>
        <a:p>
          <a:pPr>
            <a:defRPr sz="1361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7805383022774326"/>
          <c:y val="0.18406593406593483"/>
          <c:w val="0.68737060041408204"/>
          <c:h val="0.3598901098901107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9999FF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8.4225100235485774E-3"/>
                  <c:y val="0.16114180286567376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.1023512588645991"/>
                  <c:y val="4.9096429159768994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2.6854570581298701E-2"/>
                  <c:y val="2.6904034020915412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8.4007616122877243E-2"/>
                  <c:y val="-6.5195165984827483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2.5836019132654025E-2"/>
                  <c:y val="-0.10630212129160228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3.3284112907352642E-2"/>
                  <c:y val="-0.11796040010031064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-1.6708634203874903E-2"/>
                  <c:y val="-9.9581287031185989E-2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5.4654775954189522E-2"/>
                  <c:y val="-7.5717710031164745E-2"/>
                </c:manualLayout>
              </c:layout>
              <c:showPercent val="1"/>
            </c:dLbl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165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134</c:v>
                </c:pt>
                <c:pt idx="1">
                  <c:v>14.3</c:v>
                </c:pt>
                <c:pt idx="2">
                  <c:v>21</c:v>
                </c:pt>
                <c:pt idx="3">
                  <c:v>14.4</c:v>
                </c:pt>
                <c:pt idx="4">
                  <c:v>33.1</c:v>
                </c:pt>
                <c:pt idx="5">
                  <c:v>3.7</c:v>
                </c:pt>
                <c:pt idx="6">
                  <c:v>8.4</c:v>
                </c:pt>
                <c:pt idx="7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CFFFF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660066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FF8080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0066CC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Sheet1!$B$8:$I$8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rgbClr val="CCCCFF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Sheet1!$B$9:$I$9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40081">
          <a:noFill/>
        </a:ln>
      </c:spPr>
    </c:plotArea>
    <c:legend>
      <c:legendPos val="b"/>
      <c:layout>
        <c:manualLayout>
          <c:xMode val="edge"/>
          <c:yMode val="edge"/>
          <c:x val="3.7597017962859858E-2"/>
          <c:y val="0.63389414464178495"/>
          <c:w val="0.92336200083127284"/>
          <c:h val="0.3457719089821969"/>
        </c:manualLayout>
      </c:layout>
      <c:spPr>
        <a:noFill/>
        <a:ln w="40081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94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0696202531645639E-2"/>
          <c:y val="0.16592920353982318"/>
          <c:w val="0.90189873417721522"/>
          <c:h val="0.68141592920353977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Динамика поступлений по основным доходным источникам бюджета городского округа в 2014 году (млн.руб.)</c:v>
                </c:pt>
              </c:strCache>
            </c:strRef>
          </c:tx>
          <c:spPr>
            <a:solidFill>
              <a:srgbClr val="9999FF"/>
            </a:solidFill>
            <a:ln w="15669">
              <a:solidFill>
                <a:srgbClr val="000000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НДФЛ</c:v>
                </c:pt>
                <c:pt idx="1">
                  <c:v>платные услуги</c:v>
                </c:pt>
                <c:pt idx="2">
                  <c:v>доходы от аренды имущества</c:v>
                </c:pt>
                <c:pt idx="3">
                  <c:v>налоги на имущество</c:v>
                </c:pt>
                <c:pt idx="4">
                  <c:v>совокупный доход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134</c:v>
                </c:pt>
                <c:pt idx="1">
                  <c:v>33.1</c:v>
                </c:pt>
                <c:pt idx="2">
                  <c:v>14.4</c:v>
                </c:pt>
                <c:pt idx="3">
                  <c:v>21</c:v>
                </c:pt>
                <c:pt idx="4">
                  <c:v>14.3</c:v>
                </c:pt>
              </c:numCache>
            </c:numRef>
          </c:val>
        </c:ser>
        <c:gapDepth val="0"/>
        <c:shape val="cylinder"/>
        <c:axId val="126693376"/>
        <c:axId val="126694912"/>
        <c:axId val="0"/>
      </c:bar3DChart>
      <c:catAx>
        <c:axId val="126693376"/>
        <c:scaling>
          <c:orientation val="minMax"/>
        </c:scaling>
        <c:axPos val="b"/>
        <c:numFmt formatCode="General" sourceLinked="1"/>
        <c:tickLblPos val="low"/>
        <c:spPr>
          <a:ln w="39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8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6694912"/>
        <c:crosses val="autoZero"/>
        <c:auto val="1"/>
        <c:lblAlgn val="ctr"/>
        <c:lblOffset val="100"/>
        <c:tickLblSkip val="1"/>
        <c:tickMarkSkip val="1"/>
      </c:catAx>
      <c:valAx>
        <c:axId val="126694912"/>
        <c:scaling>
          <c:orientation val="minMax"/>
        </c:scaling>
        <c:axPos val="l"/>
        <c:majorGridlines>
          <c:spPr>
            <a:ln w="391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9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283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6693376"/>
        <c:crosses val="autoZero"/>
        <c:crossBetween val="between"/>
      </c:valAx>
      <c:spPr>
        <a:noFill/>
        <a:ln w="31338">
          <a:noFill/>
        </a:ln>
      </c:spPr>
    </c:plotArea>
    <c:plotVisOnly val="1"/>
    <c:dispBlanksAs val="gap"/>
  </c:chart>
  <c:spPr>
    <a:noFill/>
    <a:ln w="3175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252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hPercent val="43"/>
      <c:rotY val="2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329566854990593E-2"/>
          <c:y val="4.7445255474452497E-2"/>
          <c:w val="0.90583804143126156"/>
          <c:h val="0.6824817518248175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Финансовая помощь,млн. руб.</c:v>
                </c:pt>
              </c:strCache>
            </c:strRef>
          </c:tx>
          <c:spPr>
            <a:solidFill>
              <a:srgbClr val="9999FF"/>
            </a:solidFill>
            <a:ln w="1901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5702898805556051E-2"/>
                  <c:y val="-2.4347185710479717E-2"/>
                </c:manualLayout>
              </c:layout>
              <c:showVal val="1"/>
            </c:dLbl>
            <c:dLbl>
              <c:idx val="1"/>
              <c:layout>
                <c:manualLayout>
                  <c:x val="1.407970707816349E-2"/>
                  <c:y val="-2.3649522391613911E-2"/>
                </c:manualLayout>
              </c:layout>
              <c:showVal val="1"/>
            </c:dLbl>
            <c:spPr>
              <a:noFill/>
              <a:ln w="38030">
                <a:noFill/>
              </a:ln>
            </c:spPr>
            <c:txPr>
              <a:bodyPr/>
              <a:lstStyle/>
              <a:p>
                <a:pPr>
                  <a:defRPr sz="17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658.7</c:v>
                </c:pt>
                <c:pt idx="1">
                  <c:v>778.2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Собственные доходы, млн. руб.</c:v>
                </c:pt>
              </c:strCache>
            </c:strRef>
          </c:tx>
          <c:spPr>
            <a:solidFill>
              <a:srgbClr val="FF00FF"/>
            </a:solidFill>
            <a:ln w="1901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3996191887479441E-2"/>
                  <c:y val="-2.5020753349685679E-2"/>
                </c:manualLayout>
              </c:layout>
              <c:showVal val="1"/>
            </c:dLbl>
            <c:dLbl>
              <c:idx val="1"/>
              <c:layout>
                <c:manualLayout>
                  <c:x val="2.3672305575814706E-2"/>
                  <c:y val="-3.1373001547762874E-2"/>
                </c:manualLayout>
              </c:layout>
              <c:showVal val="1"/>
            </c:dLbl>
            <c:spPr>
              <a:noFill/>
              <a:ln w="38030">
                <a:noFill/>
              </a:ln>
            </c:spPr>
            <c:txPr>
              <a:bodyPr/>
              <a:lstStyle/>
              <a:p>
                <a:pPr>
                  <a:defRPr sz="17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197.9</c:v>
                </c:pt>
                <c:pt idx="1">
                  <c:v>234.9</c:v>
                </c:pt>
              </c:numCache>
            </c:numRef>
          </c:val>
        </c:ser>
        <c:dLbls>
          <c:showVal val="1"/>
        </c:dLbls>
        <c:gapDepth val="0"/>
        <c:shape val="cylinder"/>
        <c:axId val="127348736"/>
        <c:axId val="127350272"/>
        <c:axId val="0"/>
      </c:bar3DChart>
      <c:catAx>
        <c:axId val="127348736"/>
        <c:scaling>
          <c:orientation val="minMax"/>
        </c:scaling>
        <c:axPos val="b"/>
        <c:numFmt formatCode="General" sourceLinked="1"/>
        <c:tickLblPos val="low"/>
        <c:spPr>
          <a:ln w="47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7350272"/>
        <c:crosses val="autoZero"/>
        <c:auto val="1"/>
        <c:lblAlgn val="ctr"/>
        <c:lblOffset val="100"/>
        <c:tickLblSkip val="1"/>
        <c:tickMarkSkip val="1"/>
      </c:catAx>
      <c:valAx>
        <c:axId val="127350272"/>
        <c:scaling>
          <c:orientation val="minMax"/>
        </c:scaling>
        <c:axPos val="l"/>
        <c:majorGridlines>
          <c:spPr>
            <a:ln w="4754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47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7348736"/>
        <c:crosses val="autoZero"/>
        <c:crossBetween val="between"/>
      </c:valAx>
      <c:spPr>
        <a:noFill/>
        <a:ln w="38030">
          <a:noFill/>
        </a:ln>
      </c:spPr>
    </c:plotArea>
    <c:legend>
      <c:legendPos val="r"/>
      <c:layout>
        <c:manualLayout>
          <c:xMode val="edge"/>
          <c:yMode val="edge"/>
          <c:x val="0.25800376647834272"/>
          <c:y val="0.82846715328467169"/>
          <c:w val="0.51789077212806056"/>
          <c:h val="0.16423357664233576"/>
        </c:manualLayout>
      </c:layout>
      <c:spPr>
        <a:noFill/>
        <a:ln w="4754">
          <a:solidFill>
            <a:srgbClr val="000000"/>
          </a:solidFill>
          <a:prstDash val="solid"/>
        </a:ln>
      </c:spPr>
      <c:txPr>
        <a:bodyPr/>
        <a:lstStyle/>
        <a:p>
          <a:pPr>
            <a:defRPr sz="1377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9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40"/>
      <c:perspective val="0"/>
    </c:view3D>
    <c:plotArea>
      <c:layout>
        <c:manualLayout>
          <c:layoutTarget val="inner"/>
          <c:xMode val="edge"/>
          <c:yMode val="edge"/>
          <c:x val="0"/>
          <c:y val="0.31401066179693915"/>
          <c:w val="1"/>
          <c:h val="0.5454159191362789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9515">
              <a:solidFill>
                <a:srgbClr val="000000"/>
              </a:solidFill>
              <a:prstDash val="solid"/>
            </a:ln>
          </c:spPr>
          <c:explosion val="7"/>
          <c:dPt>
            <c:idx val="1"/>
            <c:spPr>
              <a:solidFill>
                <a:srgbClr val="993366"/>
              </a:solidFill>
              <a:ln w="9515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9515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9515">
                <a:solidFill>
                  <a:srgbClr val="000000"/>
                </a:solidFill>
                <a:prstDash val="solid"/>
              </a:ln>
            </c:spPr>
          </c:dPt>
          <c:dPt>
            <c:idx val="4"/>
            <c:explosion val="30"/>
            <c:spPr>
              <a:solidFill>
                <a:srgbClr val="FF99CC"/>
              </a:solidFill>
              <a:ln w="9515">
                <a:solidFill>
                  <a:srgbClr val="000000"/>
                </a:solidFill>
                <a:prstDash val="solid"/>
              </a:ln>
            </c:spPr>
          </c:dPt>
          <c:dPt>
            <c:idx val="5"/>
            <c:explosion val="0"/>
            <c:spPr>
              <a:solidFill>
                <a:srgbClr val="FF8080"/>
              </a:solidFill>
              <a:ln w="9515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515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51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1833983340068573E-2"/>
                  <c:y val="-0.10624465492198011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000"/>
                      <a:t>Общегосударст-венные вопросы 7,7% 
(79,0 млн.руб.)</a:t>
                    </a:r>
                  </a:p>
                </c:rich>
              </c:tx>
              <c:spPr>
                <a:noFill/>
                <a:ln w="19029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-3.8397856517935341E-2"/>
                  <c:y val="-0.11662382801604849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000"/>
                      <a:t>Нац. безопасность и правоохранит. деятельность 0,3% 
(3,3 млн.руб.)</a:t>
                    </a:r>
                  </a:p>
                </c:rich>
              </c:tx>
              <c:spPr>
                <a:noFill/>
                <a:ln w="19029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0.17680205599300081"/>
                  <c:y val="-9.3141095782645747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000"/>
                      <a:t>Национальная экономика 4,3%
 (43,5 млн.руб.)</a:t>
                    </a:r>
                  </a:p>
                </c:rich>
              </c:tx>
              <c:spPr>
                <a:noFill/>
                <a:ln w="19029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0.12288558144961217"/>
                  <c:y val="-3.3974648779880982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000"/>
                      <a:t>ЖКХ 8,1%
(83,0 млн.руб.)</a:t>
                    </a:r>
                  </a:p>
                </c:rich>
              </c:tx>
              <c:spPr>
                <a:noFill/>
                <a:ln w="19029">
                  <a:noFill/>
                </a:ln>
              </c:spPr>
              <c:dLblPos val="bestFit"/>
            </c:dLbl>
            <c:dLbl>
              <c:idx val="4"/>
              <c:layout>
                <c:manualLayout>
                  <c:x val="3.9799212598425268E-2"/>
                  <c:y val="0.18595092507169594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000"/>
                      <a:t>Образование 47,0%
(479,6 млн.руб.)</a:t>
                    </a:r>
                  </a:p>
                </c:rich>
              </c:tx>
              <c:spPr>
                <a:noFill/>
                <a:ln w="19029">
                  <a:noFill/>
                </a:ln>
              </c:spPr>
              <c:dLblPos val="bestFit"/>
            </c:dLbl>
            <c:dLbl>
              <c:idx val="5"/>
              <c:layout>
                <c:manualLayout>
                  <c:x val="-4.0820209973753321E-3"/>
                  <c:y val="0.16751042359487101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000"/>
                      <a:t>Культура 6,5%
(66,1 млн.руб.)</a:t>
                    </a:r>
                  </a:p>
                </c:rich>
              </c:tx>
              <c:spPr>
                <a:noFill/>
                <a:ln w="19029">
                  <a:noFill/>
                </a:ln>
              </c:spPr>
              <c:dLblPos val="bestFit"/>
            </c:dLbl>
            <c:dLbl>
              <c:idx val="6"/>
              <c:layout>
                <c:manualLayout>
                  <c:x val="-4.6837647482707967E-2"/>
                  <c:y val="-8.4842329001755534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000" b="1" i="0" strike="noStrike">
                        <a:solidFill>
                          <a:srgbClr val="000000"/>
                        </a:solidFill>
                        <a:latin typeface="Arial Cyr"/>
                      </a:rPr>
                      <a:t>Физическая культура и спорт 4,5% 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000" b="1" i="0" strike="noStrike">
                        <a:solidFill>
                          <a:srgbClr val="000000"/>
                        </a:solidFill>
                        <a:latin typeface="Arial Cyr"/>
                      </a:rPr>
                      <a:t>(45,5 млн.руб.)</a:t>
                    </a:r>
                  </a:p>
                </c:rich>
              </c:tx>
              <c:numFmt formatCode="0%" sourceLinked="0"/>
              <c:spPr>
                <a:noFill/>
                <a:ln w="19029">
                  <a:noFill/>
                </a:ln>
              </c:spPr>
              <c:dLblPos val="bestFit"/>
            </c:dLbl>
            <c:dLbl>
              <c:idx val="7"/>
              <c:layout>
                <c:manualLayout>
                  <c:x val="-9.8350466846853821E-2"/>
                  <c:y val="-0.12436410913266517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000"/>
                      <a:t>Социальная политика
21,5%  
(219,8 млн.руб.)      </a:t>
                    </a:r>
                  </a:p>
                </c:rich>
              </c:tx>
              <c:spPr>
                <a:noFill/>
                <a:ln w="19029">
                  <a:noFill/>
                </a:ln>
              </c:spPr>
              <c:dLblPos val="bestFit"/>
            </c:dLbl>
            <c:dLbl>
              <c:idx val="8"/>
              <c:layout>
                <c:manualLayout>
                  <c:x val="-0.11060634644625636"/>
                  <c:y val="-0.16058229003623303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sz="1000"/>
                      <a:t>Физическая
культура и 
спорт
2,3% 
(18,3 млн.руб.)</a:t>
                    </a:r>
                  </a:p>
                </c:rich>
              </c:tx>
              <c:spPr>
                <a:noFill/>
                <a:ln w="19029">
                  <a:noFill/>
                </a:ln>
              </c:spPr>
              <c:dLblPos val="bestFit"/>
            </c:dLbl>
            <c:numFmt formatCode="0%" sourceLinked="0"/>
            <c:spPr>
              <a:noFill/>
              <a:ln w="19029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Лист1!$A$1:$A$8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правоохранит.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74.400000000000006</c:v>
                </c:pt>
                <c:pt idx="1">
                  <c:v>3.5</c:v>
                </c:pt>
                <c:pt idx="2">
                  <c:v>22.3</c:v>
                </c:pt>
                <c:pt idx="3">
                  <c:v>64.900000000000006</c:v>
                </c:pt>
                <c:pt idx="4">
                  <c:v>403.2</c:v>
                </c:pt>
                <c:pt idx="5">
                  <c:v>64.8</c:v>
                </c:pt>
                <c:pt idx="6">
                  <c:v>214.9</c:v>
                </c:pt>
                <c:pt idx="7">
                  <c:v>25.6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1902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3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2588804730417619"/>
          <c:y val="0.22926836096661091"/>
          <c:w val="0.72168455960642564"/>
          <c:h val="0.4843821229873557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25339">
              <a:noFill/>
            </a:ln>
          </c:spPr>
          <c:dPt>
            <c:idx val="0"/>
            <c:explosion val="22"/>
          </c:dPt>
          <c:dPt>
            <c:idx val="1"/>
            <c:spPr>
              <a:solidFill>
                <a:srgbClr val="993366"/>
              </a:solidFill>
              <a:ln w="25339">
                <a:noFill/>
              </a:ln>
            </c:spPr>
          </c:dPt>
          <c:dPt>
            <c:idx val="2"/>
            <c:spPr>
              <a:solidFill>
                <a:srgbClr val="FFFFCC"/>
              </a:solidFill>
              <a:ln w="25339">
                <a:noFill/>
              </a:ln>
            </c:spPr>
          </c:dPt>
          <c:dLbls>
            <c:dLbl>
              <c:idx val="0"/>
              <c:layout>
                <c:manualLayout>
                  <c:x val="0.10618684357642999"/>
                  <c:y val="7.8113947952737989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400" dirty="0"/>
                      <a:t>Муниципальные программы; </a:t>
                    </a:r>
                    <a:r>
                      <a:rPr lang="ru-RU" sz="1400" dirty="0" smtClean="0"/>
                      <a:t>95,0</a:t>
                    </a:r>
                    <a:endParaRPr lang="ru-RU" sz="1400" dirty="0"/>
                  </a:p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400" dirty="0"/>
                      <a:t>%</a:t>
                    </a:r>
                  </a:p>
                </c:rich>
              </c:tx>
              <c:spPr>
                <a:noFill/>
                <a:ln w="25339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-6.6382184522017981E-2"/>
                  <c:y val="-3.1315865297648487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400" dirty="0" err="1"/>
                      <a:t>Непрограммные</a:t>
                    </a:r>
                    <a:r>
                      <a:rPr lang="ru-RU" sz="1400" dirty="0"/>
                      <a:t> расходы; </a:t>
                    </a:r>
                    <a:r>
                      <a:rPr lang="ru-RU" sz="1400" dirty="0" smtClean="0"/>
                      <a:t>5,0%</a:t>
                    </a:r>
                    <a:endParaRPr lang="ru-RU" sz="1400" dirty="0"/>
                  </a:p>
                </c:rich>
              </c:tx>
              <c:spPr>
                <a:noFill/>
                <a:ln w="25339">
                  <a:noFill/>
                </a:ln>
              </c:spPr>
              <c:dLblPos val="bestFit"/>
            </c:dLbl>
            <c:dLbl>
              <c:idx val="2"/>
              <c:delete val="1"/>
            </c:dLbl>
            <c:numFmt formatCode="0%" sourceLinked="0"/>
            <c:spPr>
              <a:noFill/>
              <a:ln w="2533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  <c:showPercent val="1"/>
            <c:showLeaderLines val="1"/>
          </c:dLbls>
          <c:cat>
            <c:strRef>
              <c:f>Sheet1!$B$1:$D$1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752.1</c:v>
                </c:pt>
                <c:pt idx="1">
                  <c:v>50.6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69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12669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69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69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12669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669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</c:pie3DChart>
      <c:spPr>
        <a:noFill/>
        <a:ln w="2533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82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3B842-0752-42EE-BB78-4C061DE6ACA3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08112-1A3E-429A-AD38-876B13C98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3D0A-A9B3-4A30-886C-EFCFE5959663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8802"/>
            <a:ext cx="9144000" cy="2862322"/>
          </a:xfrm>
          <a:noFill/>
          <a:ln w="31750">
            <a:noFill/>
          </a:ln>
          <a:effectLst>
            <a:outerShdw blurRad="190500" dist="25400" dir="5220000" algn="b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Об исполнении  бюджета </a:t>
            </a:r>
            <a:b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r>
              <a:rPr lang="ru-RU" sz="4500" b="1" kern="10" spc="5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Усть-Катавского</a:t>
            </a:r>
            <a: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 </a:t>
            </a:r>
            <a:b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городского округа </a:t>
            </a:r>
            <a:b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r>
              <a:rPr lang="ru-RU" sz="4500" b="1" kern="10" spc="5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за 2018 </a:t>
            </a:r>
            <a: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год</a:t>
            </a:r>
            <a:endParaRPr lang="ru-RU" sz="4500" b="1" kern="10" spc="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6632"/>
            <a:ext cx="792088" cy="97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emp\09177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 rtlCol="0">
            <a:normAutofit/>
          </a:bodyPr>
          <a:lstStyle/>
          <a:p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Расходы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бюджета</a:t>
            </a:r>
            <a:r>
              <a:rPr lang="ru-RU" sz="2400" b="1" dirty="0" smtClean="0"/>
              <a:t> </a:t>
            </a:r>
            <a:r>
              <a:rPr lang="ru-RU" sz="2400" b="1" kern="10" spc="5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Усть-Катавского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городского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округа </a:t>
            </a:r>
            <a:b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</a:b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в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2018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году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по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муниципальным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программам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1714488"/>
          <a:ext cx="8429683" cy="4828800"/>
        </p:xfrm>
        <a:graphic>
          <a:graphicData uri="http://schemas.openxmlformats.org/drawingml/2006/table">
            <a:tbl>
              <a:tblPr/>
              <a:tblGrid>
                <a:gridCol w="5715040"/>
                <a:gridCol w="1482914"/>
                <a:gridCol w="1231729"/>
              </a:tblGrid>
              <a:tr h="421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Наименование программ</a:t>
                      </a:r>
                      <a:endParaRPr lang="ru-RU" sz="1400" b="1" i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8309" marR="58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400" b="1" i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8309" marR="58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400" b="1" i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8309" marR="58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87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 Профилактика правонарушений и преступлений на территории Усть-Катавского городского округа в 2018 году"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661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"Формирование современной городской среды муниципального образования "Усть-Катавский городской округ" на 2018-2022годы"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8 546,4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8 546,4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505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дошкольного образования в Усть-Катавском городском округе на 2018-2020 годы"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170 158,6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170 131,5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730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"Доступная среда для инвалидов и других маломобильных групп населения Усть-Катавского городского округа на 2016-2020г."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618,9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588,0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87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"Ликвидация аварийного жилого фонда Усть-Катавского городского округа в 2017-2019 годах"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258,2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258,2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87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"Обеспечение безопасности жизнедеятельности населения Усть-Катавского городского округа на 2017-2019 годы"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1 427,5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1 174,5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87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"Обеспечение доступным и комфортным жильем граждан РФ" в Усть-Катавском городском округе на 2016-2020 годы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37 587,5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36 772,2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858148" y="1357298"/>
            <a:ext cx="830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тыс.руб.</a:t>
            </a:r>
            <a:endParaRPr lang="ru-RU" sz="14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emp\09177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7544" y="1196752"/>
          <a:ext cx="8358247" cy="5486400"/>
        </p:xfrm>
        <a:graphic>
          <a:graphicData uri="http://schemas.openxmlformats.org/drawingml/2006/table">
            <a:tbl>
              <a:tblPr/>
              <a:tblGrid>
                <a:gridCol w="6375652"/>
                <a:gridCol w="1008112"/>
                <a:gridCol w="974483"/>
              </a:tblGrid>
              <a:tr h="400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"Оздоровление экологической обстановки в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Усть-Катавском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городском округе на 2016-2018 гг."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2 260,4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2 260,4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00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внутреннего и въездного туризма на территории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Усть-Катавского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городского округа на 2018-2020 годы"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00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культуры в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Усть-Катавском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городском округе на 2017-2019 годы"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82 669,0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81 974,6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00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молодых граждан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Усть-Катавского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городского округа на 2017-2019 годы"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673,7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671,5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30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социально-ориентированных некоммерческих организаций в Усть-Катавском городском округе на 2017-2019 гг."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909,6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909,6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00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и содержание системы уличного освещения в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Усть-Катавском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городском округе на 2017-2019 годы"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8 789,8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8 567,5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00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малого и среднего предпринимательства в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монопрофильном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муниципальном образовании Челябинской области "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Усть-Катавский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городской округ" на 2018-2020 годы"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301,9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298,7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00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муниципальной службы в Усть-Катавском городском округе на 2017-2019 годы"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110,9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108,8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96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образования в Усть-Катавском городском округе на 2017-2019 годы"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276 747,4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276 744,3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00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физической культуры и спорта в Усть-Катавском городском округе на 2017-2019 годы"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49 239,0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45 582,6</a:t>
                      </a:r>
                      <a:endParaRPr lang="ru-RU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00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"Сохранение, использование, популяризация и охрана объектов культурного наследия, находящихся в муниципальной собственности 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Усть-Катавского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городского округа на 2017-2019 </a:t>
                      </a: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гг."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485,1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485,0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884368" y="980728"/>
            <a:ext cx="830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тыс.руб.</a:t>
            </a:r>
            <a:endParaRPr lang="ru-RU" sz="1400" b="1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rtlCol="0">
            <a:normAutofit/>
          </a:bodyPr>
          <a:lstStyle/>
          <a:p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Расходы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бюджета</a:t>
            </a:r>
            <a:r>
              <a:rPr lang="ru-RU" sz="2400" b="1" dirty="0" smtClean="0"/>
              <a:t> </a:t>
            </a:r>
            <a:r>
              <a:rPr lang="ru-RU" sz="2400" b="1" kern="10" spc="5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Усть-Катавского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городского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округа </a:t>
            </a:r>
            <a:b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</a:b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в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2018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году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по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муниципальным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программам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emp\09177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1486983"/>
          <a:ext cx="8429683" cy="4900849"/>
        </p:xfrm>
        <a:graphic>
          <a:graphicData uri="http://schemas.openxmlformats.org/drawingml/2006/table">
            <a:tbl>
              <a:tblPr/>
              <a:tblGrid>
                <a:gridCol w="6303644"/>
                <a:gridCol w="1080120"/>
                <a:gridCol w="1045919"/>
              </a:tblGrid>
              <a:tr h="501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"Социальная поддержка и обслуживание граждан в Усть-Катавском городском округе на 2017-2019 годы"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212 313,3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208 533,0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"Управление инфраструктурой и строительством в Усть-Катавском городском округе на 2017-2019 годы"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29 019,9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28 095,6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"Управление муниципальным имуществом Усть-Катавского городского округа на 2018-2020 годы"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14 269,8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14 041,6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"Управление муниципальными финансами в Усть-Катавском городском округе на 2017-2019 годы"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11 759,7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11 658,6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"Чистая вода" на территории Усть-Катавского городского округа на 2009-2020гг.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9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«Безопасность образовательных учреждений в Усть-Катавском городском округе на 2017-2019 гг.»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23 653,7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23 653,7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857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«Снижение административных барьеров, оптимизация, повышение качества и развитие государственных и муниципальных услуг в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Усть-Катавском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городском округе на базе многофункционального центра на 2017-2019 годы»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6 056,1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6 056,1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643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дорожного хозяйства и повышение безопасности дорожного движения в Усть-Катавском городском округе на 2018-2020 годы"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44 272,2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42 230,8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26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Итого: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982 550,3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969 743,2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1024" y="1142984"/>
            <a:ext cx="830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тыс.руб.</a:t>
            </a:r>
            <a:endParaRPr lang="ru-RU" sz="1400" b="1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Расходы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бюджета</a:t>
            </a:r>
            <a:r>
              <a:rPr lang="ru-RU" sz="2400" b="1" dirty="0" smtClean="0"/>
              <a:t> </a:t>
            </a:r>
            <a:r>
              <a:rPr lang="ru-RU" sz="2400" b="1" kern="10" spc="5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Усть-Катавского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городского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округа </a:t>
            </a:r>
            <a:b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</a:b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в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2018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году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по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муниципальным</a:t>
            </a:r>
            <a:r>
              <a:rPr lang="ru-RU" sz="2400" b="1" dirty="0" smtClean="0"/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программам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emp\09177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Охват</a:t>
            </a:r>
            <a:r>
              <a:rPr lang="en-US" sz="27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ru-RU" sz="27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программно-целевыми</a:t>
            </a:r>
            <a:r>
              <a:rPr lang="en-US" sz="27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ru-RU" sz="27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методами</a:t>
            </a:r>
            <a:r>
              <a:rPr lang="en-US" sz="27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 </a:t>
            </a:r>
            <a:br>
              <a:rPr lang="en-US" sz="27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r>
              <a:rPr lang="ru-RU" sz="27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планирования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8" name="Объект 4"/>
          <p:cNvGraphicFramePr/>
          <p:nvPr/>
        </p:nvGraphicFramePr>
        <p:xfrm>
          <a:off x="899592" y="1268760"/>
          <a:ext cx="7929617" cy="47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\\adm-server\Disk\ЛОГИНОВА А.П\ФОТО соц-экон разв округа\памятники, брянский мост\DSC09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00438"/>
            <a:ext cx="4214842" cy="2809894"/>
          </a:xfrm>
          <a:prstGeom prst="rect">
            <a:avLst/>
          </a:prstGeom>
          <a:noFill/>
        </p:spPr>
      </p:pic>
      <p:pic>
        <p:nvPicPr>
          <p:cNvPr id="39941" name="Picture 5" descr="\\adm-server\Disk\ЛОГИНОВА А.П\ФОТО соц-экон разв округа\памятники, брянский мост\DSC098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85728"/>
            <a:ext cx="4143404" cy="2762269"/>
          </a:xfrm>
          <a:prstGeom prst="rect">
            <a:avLst/>
          </a:prstGeom>
          <a:noFill/>
        </p:spPr>
      </p:pic>
      <p:pic>
        <p:nvPicPr>
          <p:cNvPr id="39942" name="Picture 6" descr="\\adm-server\Disk\ЛОГИНОВА А.П\ФОТО соц-экон разв округа\памятники, брянский мост\DSC098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9268" y="600092"/>
            <a:ext cx="3600450" cy="5400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\\adm-server\Disk\ЛОГИНОВА А.П\ФОТО соц-экон разв округа\ФОТО ПО РЕАЛЬНЫМ ДЕЛАМ\Брянский мо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9026" y="3286124"/>
            <a:ext cx="5079203" cy="3386135"/>
          </a:xfrm>
          <a:prstGeom prst="rect">
            <a:avLst/>
          </a:prstGeom>
          <a:noFill/>
        </p:spPr>
      </p:pic>
      <p:pic>
        <p:nvPicPr>
          <p:cNvPr id="40963" name="Picture 3" descr="\\adm-server\Disk\ЛОГИНОВА А.П\ФОТО соц-экон разв округа\ФОТО ПО РЕАЛЬНЫМ ДЕЛАМ\дорожки в детсад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42851"/>
            <a:ext cx="5143536" cy="34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\\adm-server\Disk\ЛОГИНОВА А.П\ФОТО соц-экон разв округа\ФОТО ПО РЕАЛЬНЫМ ДЕЛАМ\ограда на Лен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42852"/>
            <a:ext cx="5400675" cy="3600450"/>
          </a:xfrm>
          <a:prstGeom prst="rect">
            <a:avLst/>
          </a:prstGeom>
          <a:noFill/>
        </p:spPr>
      </p:pic>
      <p:pic>
        <p:nvPicPr>
          <p:cNvPr id="41986" name="Picture 2" descr="\\adm-server\Disk\ЛОГИНОВА А.П\ФОТО соц-экон разв округа\ФОТО ПО РЕАЛЬНЫМ ДЕЛАМ\Лукинский мос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143248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\\adm-server\Disk\ЛОГИНОВА А.П\ФОТО соц-экон разв округа\ФОТО ПО РЕАЛЬНЫМ ДЕЛАМ\ограждение на Комсомольск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42852"/>
            <a:ext cx="5400675" cy="3600450"/>
          </a:xfrm>
          <a:prstGeom prst="rect">
            <a:avLst/>
          </a:prstGeom>
          <a:noFill/>
        </p:spPr>
      </p:pic>
      <p:pic>
        <p:nvPicPr>
          <p:cNvPr id="43011" name="Picture 3" descr="\\adm-server\Disk\ЛОГИНОВА А.П\ФОТО соц-экон разв округа\ФОТО ПО РЕАЛЬНЫМ ДЕЛАМ\ок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000372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\\adm-server\Disk\ЛОГИНОВА А.П\ФОТО соц-экон разв округа\ФОТО ПО РЕАЛЬНЫМ ДЕЛАМ\отсыпка грунтом ул. Ломонос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42852"/>
            <a:ext cx="5904873" cy="4429156"/>
          </a:xfrm>
          <a:prstGeom prst="rect">
            <a:avLst/>
          </a:prstGeom>
          <a:noFill/>
        </p:spPr>
      </p:pic>
      <p:pic>
        <p:nvPicPr>
          <p:cNvPr id="44034" name="Picture 2" descr="\\adm-server\Disk\ЛОГИНОВА А.П\ФОТО соц-экон разв округа\ФОТО ПО РЕАЛЬНЫМ ДЕЛАМ\остановочный павиль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071810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Параметры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исполнения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бюджета</a:t>
            </a:r>
          </a:p>
          <a:p>
            <a:pPr algn="ctr">
              <a:spcAft>
                <a:spcPts val="0"/>
              </a:spcAft>
            </a:pPr>
            <a:r>
              <a:rPr lang="ru-RU" sz="2400" b="1" kern="10" spc="5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Усть-Катавского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kern="10" spc="5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городского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округа</a:t>
            </a:r>
          </a:p>
          <a:p>
            <a:pPr algn="ctr">
              <a:spcAft>
                <a:spcPts val="0"/>
              </a:spcAft>
            </a:pP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за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2018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год</a:t>
            </a:r>
            <a:endParaRPr lang="ru-RU" sz="2400" b="1" kern="10" spc="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Arial Cyr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611560" y="1412776"/>
          <a:ext cx="76397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\\adm-server\Disk\ЛОГИНОВА А.П\ФОТО соц-экон разв округа\ФОТО ПО РЕАЛЬНЫМ ДЕЛАМ\площадка ЦД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000372"/>
            <a:ext cx="5400675" cy="3600450"/>
          </a:xfrm>
          <a:prstGeom prst="rect">
            <a:avLst/>
          </a:prstGeom>
          <a:noFill/>
        </p:spPr>
      </p:pic>
      <p:pic>
        <p:nvPicPr>
          <p:cNvPr id="45059" name="Picture 3" descr="\\adm-server\Disk\ЛОГИНОВА А.П\ФОТО соц-экон разв округа\ФОТО ПО РЕАЛЬНЫМ ДЕЛАМ\тротуары в МК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14290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\\adm-server\Disk\ЛОГИНОВА А.П\ФОТО соц-экон разв округа\ФОТО ПО РЕАЛЬНЫМ ДЕЛАМ\ямочный ремонт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42852"/>
            <a:ext cx="5238194" cy="3929090"/>
          </a:xfrm>
          <a:prstGeom prst="rect">
            <a:avLst/>
          </a:prstGeom>
          <a:noFill/>
        </p:spPr>
      </p:pic>
      <p:pic>
        <p:nvPicPr>
          <p:cNvPr id="46082" name="Picture 2" descr="\\adm-server\Disk\ЛОГИНОВА А.П\ФОТО соц-экон разв округа\ФОТО ПО РЕАЛЬНЫМ ДЕЛАМ\Французский мос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928934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Доходы бюджета </a:t>
            </a:r>
            <a:r>
              <a:rPr lang="ru-RU" sz="2400" b="1" kern="10" spc="5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Усть-Катавского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 городского округа </a:t>
            </a:r>
          </a:p>
          <a:p>
            <a:pPr algn="ctr"/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за 2018 год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428596" y="1643050"/>
          <a:ext cx="822643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0"/>
            <a:ext cx="864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Структура налоговых и не налоговых доходов бюджета </a:t>
            </a:r>
          </a:p>
          <a:p>
            <a:pPr algn="ctr"/>
            <a:r>
              <a:rPr lang="ru-RU" sz="2400" b="1" kern="10" spc="5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Усть-Катавского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 городского округа за 2018 год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2400" kern="10" spc="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785786" y="928670"/>
          <a:ext cx="7429552" cy="562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Динамика поступлений по основным доходным</a:t>
            </a:r>
            <a:endParaRPr lang="en-US" sz="2400" b="1" kern="10" spc="5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Arial Cyr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источникам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бюджета в 2018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году (млн. руб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.)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Object 1"/>
          <p:cNvGraphicFramePr>
            <a:graphicFrameLocks noChangeAspect="1"/>
          </p:cNvGraphicFramePr>
          <p:nvPr/>
        </p:nvGraphicFramePr>
        <p:xfrm>
          <a:off x="928662" y="1285860"/>
          <a:ext cx="7560961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1000100" y="1142984"/>
            <a:ext cx="2500329" cy="1143008"/>
          </a:xfrm>
          <a:prstGeom prst="wedgeRectCallout">
            <a:avLst>
              <a:gd name="adj1" fmla="val 14231"/>
              <a:gd name="adj2" fmla="val 15232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Поэтапное увеличение ФОТ по бюджетной сфере, в соответствии с майскими Указами Президента от 2012г., повышение МРОТ, погашение задолженности АО «УКВЗ» за 2 месяца 2017г.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В сумме 7,4 млн.руб.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3571868" y="1357298"/>
            <a:ext cx="2786082" cy="928694"/>
          </a:xfrm>
          <a:prstGeom prst="wedgeRectCallout">
            <a:avLst>
              <a:gd name="adj1" fmla="val -32094"/>
              <a:gd name="adj2" fmla="val 2569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Увеличение стоимости родительской платы за посещение детей ДОУ, увеличение количества проведенных мероприятий,  поступление услуг от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кипоказа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во Дворце Культуры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4714876" y="2357430"/>
            <a:ext cx="2286016" cy="714380"/>
          </a:xfrm>
          <a:prstGeom prst="wedgeRectCallout">
            <a:avLst>
              <a:gd name="adj1" fmla="val -38672"/>
              <a:gd name="adj2" fmla="val 27367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Увеличение базовой ставки 1 кв.м. арендуемого  муниципального имущества на 4,7%, а также с погашением задолженности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715008" y="3143248"/>
            <a:ext cx="2286016" cy="571504"/>
          </a:xfrm>
          <a:prstGeom prst="wedgeRectCallout">
            <a:avLst>
              <a:gd name="adj1" fmla="val -32385"/>
              <a:gd name="adj2" fmla="val 23858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Оформление права собственности на земельные участки АО «УКВЗ» – филиала АО «ГКНПЦ»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6715140" y="3786190"/>
            <a:ext cx="1928826" cy="857256"/>
          </a:xfrm>
          <a:prstGeom prst="wedgeRectCallout">
            <a:avLst>
              <a:gd name="adj1" fmla="val -18928"/>
              <a:gd name="adj2" fmla="val 875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Увеличение количества налогоплательщиков УСН,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увеличение суммы исчисленного и уплаченного налога за 2017г.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214678" y="4214818"/>
            <a:ext cx="1285884" cy="428628"/>
          </a:xfrm>
          <a:prstGeom prst="upArrow">
            <a:avLst>
              <a:gd name="adj1" fmla="val 48278"/>
              <a:gd name="adj2" fmla="val 343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+9,6%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2000232" y="3500438"/>
            <a:ext cx="1214446" cy="500066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+22,2%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5572132" y="4786322"/>
            <a:ext cx="1214446" cy="35719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</a:t>
            </a:r>
            <a:r>
              <a:rPr lang="ru-RU" sz="1000" smtClean="0">
                <a:latin typeface="Calibri" pitchFamily="34" charset="0"/>
                <a:cs typeface="Arial" pitchFamily="34" charset="0"/>
              </a:rPr>
              <a:t>29,8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500562" y="4643446"/>
            <a:ext cx="1214446" cy="500066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</a:t>
            </a:r>
            <a:r>
              <a:rPr lang="ru-RU" sz="1000" dirty="0" smtClean="0">
                <a:latin typeface="Calibri" pitchFamily="34" charset="0"/>
                <a:cs typeface="Arial" pitchFamily="34" charset="0"/>
              </a:rPr>
              <a:t>0,7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6929454" y="4929198"/>
            <a:ext cx="1214446" cy="500066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</a:t>
            </a:r>
            <a:r>
              <a:rPr lang="ru-RU" sz="1000" dirty="0" smtClean="0">
                <a:latin typeface="Calibri" pitchFamily="34" charset="0"/>
                <a:cs typeface="Arial" pitchFamily="34" charset="0"/>
              </a:rPr>
              <a:t>16,3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7999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Финансовая помощь и собственные доходы</a:t>
            </a:r>
          </a:p>
          <a:p>
            <a:pPr algn="ctr"/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 бюджета округа за 2017 и 2018 гг.</a:t>
            </a:r>
            <a:endParaRPr lang="ru-RU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/>
        </p:nvGraphicFramePr>
        <p:xfrm>
          <a:off x="714348" y="1571612"/>
          <a:ext cx="771530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4317563" y="3625151"/>
            <a:ext cx="1437122" cy="713484"/>
          </a:xfrm>
          <a:prstGeom prst="rightArrow">
            <a:avLst>
              <a:gd name="adj1" fmla="val 50000"/>
              <a:gd name="adj2" fmla="val 6225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+18,7%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3857620" y="2714620"/>
            <a:ext cx="1354139" cy="671514"/>
          </a:xfrm>
          <a:prstGeom prst="rightArrow">
            <a:avLst>
              <a:gd name="adj1" fmla="val 50000"/>
              <a:gd name="adj2" fmla="val 6232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+18,1%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26064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Функциональная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Cyr"/>
                <a:ea typeface="Arial Cyr"/>
                <a:cs typeface="Times New Roman" pitchFamily="18" charset="0"/>
              </a:rPr>
              <a:t>структура</a:t>
            </a:r>
            <a:r>
              <a:rPr lang="en-US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Cyr"/>
                <a:ea typeface="Arial Cyr"/>
                <a:cs typeface="Times New Roman" pitchFamily="18" charset="0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Cyr"/>
                <a:ea typeface="Arial Cyr"/>
                <a:cs typeface="Times New Roman" pitchFamily="18" charset="0"/>
              </a:rPr>
              <a:t>расходов</a:t>
            </a:r>
            <a:r>
              <a:rPr lang="en-US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Cyr"/>
                <a:ea typeface="Arial Cyr"/>
                <a:cs typeface="Times New Roman" pitchFamily="18" charset="0"/>
              </a:rPr>
              <a:t> </a:t>
            </a:r>
          </a:p>
          <a:p>
            <a:pPr algn="ctr">
              <a:defRPr sz="1400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Cyr"/>
                <a:ea typeface="Arial Cyr"/>
                <a:cs typeface="Times New Roman" pitchFamily="18" charset="0"/>
              </a:rPr>
              <a:t>бюджета</a:t>
            </a:r>
            <a:r>
              <a:rPr lang="en-US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Cyr"/>
                <a:ea typeface="Arial Cyr"/>
                <a:cs typeface="Times New Roman" pitchFamily="18" charset="0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Cyr"/>
                <a:ea typeface="Arial Cyr"/>
                <a:cs typeface="Times New Roman" pitchFamily="18" charset="0"/>
              </a:rPr>
              <a:t>за</a:t>
            </a:r>
            <a:r>
              <a:rPr lang="en-US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Cyr"/>
                <a:ea typeface="Arial Cyr"/>
                <a:cs typeface="Times New Roman" pitchFamily="18" charset="0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Cyr"/>
                <a:ea typeface="Arial Cyr"/>
                <a:cs typeface="Times New Roman" pitchFamily="18" charset="0"/>
              </a:rPr>
              <a:t>2018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Cyr"/>
                <a:ea typeface="Arial Cyr"/>
                <a:cs typeface="Times New Roman" pitchFamily="18" charset="0"/>
              </a:rPr>
              <a:t>год</a:t>
            </a:r>
            <a:endParaRPr lang="ru-RU" sz="2400" b="1" kern="10" spc="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Cyr"/>
              <a:ea typeface="Arial Cyr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3"/>
          <p:cNvGraphicFramePr/>
          <p:nvPr/>
        </p:nvGraphicFramePr>
        <p:xfrm>
          <a:off x="539552" y="1340768"/>
          <a:ext cx="8136904" cy="5103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emp\09177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Реализация</a:t>
            </a:r>
            <a:r>
              <a:rPr lang="ru-RU" sz="216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майских</a:t>
            </a:r>
            <a:r>
              <a:rPr lang="ru-RU" sz="216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Указов</a:t>
            </a:r>
            <a:r>
              <a:rPr lang="ru-RU" sz="216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Президента</a:t>
            </a:r>
            <a:r>
              <a:rPr lang="en-US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РФ</a:t>
            </a:r>
            <a:r>
              <a:rPr lang="en-US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</a:t>
            </a:r>
            <a:r>
              <a:rPr lang="en-US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2018</a:t>
            </a:r>
            <a:r>
              <a:rPr lang="en-US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году</a:t>
            </a:r>
            <a:r>
              <a:rPr lang="ru-RU" sz="216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215206" y="1285860"/>
            <a:ext cx="10001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в  руб.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1556793"/>
          <a:ext cx="7776863" cy="3546391"/>
        </p:xfrm>
        <a:graphic>
          <a:graphicData uri="http://schemas.openxmlformats.org/drawingml/2006/table">
            <a:tbl>
              <a:tblPr/>
              <a:tblGrid>
                <a:gridCol w="3953575"/>
                <a:gridCol w="958421"/>
                <a:gridCol w="925850"/>
                <a:gridCol w="1154540"/>
                <a:gridCol w="784477"/>
              </a:tblGrid>
              <a:tr h="1008111">
                <a:tc>
                  <a:txBody>
                    <a:bodyPr/>
                    <a:lstStyle/>
                    <a:p>
                      <a:pPr marL="43688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Категории работников бюджетной сферы</a:t>
                      </a:r>
                    </a:p>
                  </a:txBody>
                  <a:tcPr marL="53500" marR="5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</a:p>
                  </a:txBody>
                  <a:tcPr marL="53500" marR="5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2017 год</a:t>
                      </a:r>
                    </a:p>
                  </a:txBody>
                  <a:tcPr marL="53500" marR="5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</a:p>
                  </a:txBody>
                  <a:tcPr marL="53500" marR="5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Рост от 2016 года, в %</a:t>
                      </a:r>
                    </a:p>
                  </a:txBody>
                  <a:tcPr marL="53500" marR="5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школ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30 929,05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29 665,53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30 137,75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97,4%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ДОУ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23 859,02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23 161,53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29 694,96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124,5%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 учреждений 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  <a:cs typeface="Times New Roman"/>
                        </a:rPr>
                        <a:t>допобразования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 (ДЮСШ, ЦДТ, 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  <a:cs typeface="Times New Roman"/>
                        </a:rPr>
                        <a:t>ЦДЮТиЭ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28 782,16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29 464,70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30 714,37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106,7%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504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 учреждений допобразования (ДМШ)</a:t>
                      </a: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27 969,49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30 043,87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31 639,33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113,1%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Работники учреждений культуры</a:t>
                      </a: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18 191,23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24 863,84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28 973,19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159,3%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Социальные работники (КЦСОН)</a:t>
                      </a: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16 649,00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23 960,00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30 434,00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182,8%</a:t>
                      </a:r>
                    </a:p>
                  </a:txBody>
                  <a:tcPr marL="53500" marR="5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42844" y="142852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Расходы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бюджета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kern="10" spc="5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Усть-Катавского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городского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округа</a:t>
            </a:r>
            <a:r>
              <a:rPr lang="en-US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 </a:t>
            </a:r>
            <a:endParaRPr lang="ru-RU" sz="2400" b="1" kern="10" spc="5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Arial Cyr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В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2018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году</a:t>
            </a:r>
            <a:r>
              <a:rPr lang="en-US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по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видам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Arial Cyr"/>
                <a:cs typeface="Times New Roman" pitchFamily="18" charset="0"/>
              </a:rPr>
              <a:t>расходов</a:t>
            </a:r>
            <a:endParaRPr lang="ru-RU" sz="2400" b="1" kern="10" spc="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Arial Cyr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1397000"/>
          <a:ext cx="8143931" cy="4746643"/>
        </p:xfrm>
        <a:graphic>
          <a:graphicData uri="http://schemas.openxmlformats.org/drawingml/2006/table">
            <a:tbl>
              <a:tblPr/>
              <a:tblGrid>
                <a:gridCol w="4826033"/>
                <a:gridCol w="1579106"/>
                <a:gridCol w="1738792"/>
              </a:tblGrid>
              <a:tr h="255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2963" marR="629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2963" marR="629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Факт</a:t>
                      </a:r>
                    </a:p>
                  </a:txBody>
                  <a:tcPr marL="62963" marR="629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55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62963" marR="629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1 035,1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1 021,9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427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62963" marR="6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406,5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406,2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31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Закупка товаров, работ и услуг для государственных (муниципальных) нужд</a:t>
                      </a:r>
                    </a:p>
                  </a:txBody>
                  <a:tcPr marL="62963" marR="6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229,7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224,4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510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62963" marR="6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8,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745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Капитальные вложения в объекты недвижимого имущества государственной (муниципальной) собственности</a:t>
                      </a:r>
                    </a:p>
                  </a:txBody>
                  <a:tcPr marL="62963" marR="6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766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62963" marR="6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132,1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132,1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55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j-lt"/>
                          <a:ea typeface="Times New Roman"/>
                          <a:cs typeface="Times New Roman"/>
                        </a:rPr>
                        <a:t>Иные бюджетные ассигнования</a:t>
                      </a:r>
                    </a:p>
                  </a:txBody>
                  <a:tcPr marL="62963" marR="62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643834" y="1000108"/>
            <a:ext cx="10690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в тыс.руб.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999</Words>
  <Application>Microsoft Office PowerPoint</Application>
  <PresentationFormat>Экран (4:3)</PresentationFormat>
  <Paragraphs>216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Об исполнении  бюджета  Усть-Катавского  городского округа  за 2018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Расходы бюджета Усть-Катавского городского округа  в 2018 году по муниципальным программам</vt:lpstr>
      <vt:lpstr>Расходы бюджета Усть-Катавского городского округа  в 2018 году по муниципальным программам</vt:lpstr>
      <vt:lpstr>Расходы бюджета Усть-Катавского городского округа  в 2018 году по муниципальным программам</vt:lpstr>
      <vt:lpstr>Охват программно-целевыми методами  планирования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Александрович Шерстнев</dc:creator>
  <cp:lastModifiedBy>Елена Сергеевна Неваленова</cp:lastModifiedBy>
  <cp:revision>125</cp:revision>
  <dcterms:created xsi:type="dcterms:W3CDTF">2014-03-04T03:19:44Z</dcterms:created>
  <dcterms:modified xsi:type="dcterms:W3CDTF">2019-05-06T06:12:15Z</dcterms:modified>
</cp:coreProperties>
</file>